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4"/>
  </p:notesMasterIdLst>
  <p:handoutMasterIdLst>
    <p:handoutMasterId r:id="rId135"/>
  </p:handoutMasterIdLst>
  <p:sldIdLst>
    <p:sldId id="457" r:id="rId2"/>
    <p:sldId id="597" r:id="rId3"/>
    <p:sldId id="657" r:id="rId4"/>
    <p:sldId id="658" r:id="rId5"/>
    <p:sldId id="659" r:id="rId6"/>
    <p:sldId id="660" r:id="rId7"/>
    <p:sldId id="746" r:id="rId8"/>
    <p:sldId id="747" r:id="rId9"/>
    <p:sldId id="748" r:id="rId10"/>
    <p:sldId id="1097" r:id="rId11"/>
    <p:sldId id="1025" r:id="rId12"/>
    <p:sldId id="1026" r:id="rId13"/>
    <p:sldId id="1027" r:id="rId14"/>
    <p:sldId id="1028" r:id="rId15"/>
    <p:sldId id="825" r:id="rId16"/>
    <p:sldId id="899" r:id="rId17"/>
    <p:sldId id="901" r:id="rId18"/>
    <p:sldId id="903" r:id="rId19"/>
    <p:sldId id="917" r:id="rId20"/>
    <p:sldId id="918" r:id="rId21"/>
    <p:sldId id="1123" r:id="rId22"/>
    <p:sldId id="1022" r:id="rId23"/>
    <p:sldId id="1023" r:id="rId24"/>
    <p:sldId id="1024" r:id="rId25"/>
    <p:sldId id="971" r:id="rId26"/>
    <p:sldId id="974" r:id="rId27"/>
    <p:sldId id="975" r:id="rId28"/>
    <p:sldId id="976" r:id="rId29"/>
    <p:sldId id="977" r:id="rId30"/>
    <p:sldId id="978" r:id="rId31"/>
    <p:sldId id="979" r:id="rId32"/>
    <p:sldId id="980" r:id="rId33"/>
    <p:sldId id="1030" r:id="rId34"/>
    <p:sldId id="983" r:id="rId35"/>
    <p:sldId id="984" r:id="rId36"/>
    <p:sldId id="985" r:id="rId37"/>
    <p:sldId id="986" r:id="rId38"/>
    <p:sldId id="987" r:id="rId39"/>
    <p:sldId id="988" r:id="rId40"/>
    <p:sldId id="989" r:id="rId41"/>
    <p:sldId id="990" r:id="rId42"/>
    <p:sldId id="992" r:id="rId43"/>
    <p:sldId id="993" r:id="rId44"/>
    <p:sldId id="994" r:id="rId45"/>
    <p:sldId id="997" r:id="rId46"/>
    <p:sldId id="998" r:id="rId47"/>
    <p:sldId id="999" r:id="rId48"/>
    <p:sldId id="1000" r:id="rId49"/>
    <p:sldId id="1001" r:id="rId50"/>
    <p:sldId id="1002" r:id="rId51"/>
    <p:sldId id="1122" r:id="rId52"/>
    <p:sldId id="1007" r:id="rId53"/>
    <p:sldId id="1008" r:id="rId54"/>
    <p:sldId id="1009" r:id="rId55"/>
    <p:sldId id="1012" r:id="rId56"/>
    <p:sldId id="1124" r:id="rId57"/>
    <p:sldId id="1111" r:id="rId58"/>
    <p:sldId id="929" r:id="rId59"/>
    <p:sldId id="930" r:id="rId60"/>
    <p:sldId id="931" r:id="rId61"/>
    <p:sldId id="958" r:id="rId62"/>
    <p:sldId id="905" r:id="rId63"/>
    <p:sldId id="906" r:id="rId64"/>
    <p:sldId id="907" r:id="rId65"/>
    <p:sldId id="908" r:id="rId66"/>
    <p:sldId id="950" r:id="rId67"/>
    <p:sldId id="951" r:id="rId68"/>
    <p:sldId id="1126" r:id="rId69"/>
    <p:sldId id="1089" r:id="rId70"/>
    <p:sldId id="1098" r:id="rId71"/>
    <p:sldId id="1099" r:id="rId72"/>
    <p:sldId id="1100" r:id="rId73"/>
    <p:sldId id="1101" r:id="rId74"/>
    <p:sldId id="1010" r:id="rId75"/>
    <p:sldId id="1011" r:id="rId76"/>
    <p:sldId id="1102" r:id="rId77"/>
    <p:sldId id="1013" r:id="rId78"/>
    <p:sldId id="1103" r:id="rId79"/>
    <p:sldId id="1015" r:id="rId80"/>
    <p:sldId id="1016" r:id="rId81"/>
    <p:sldId id="1017" r:id="rId82"/>
    <p:sldId id="1018" r:id="rId83"/>
    <p:sldId id="1019" r:id="rId84"/>
    <p:sldId id="1020" r:id="rId85"/>
    <p:sldId id="448" r:id="rId86"/>
    <p:sldId id="449" r:id="rId87"/>
    <p:sldId id="878" r:id="rId88"/>
    <p:sldId id="1034" r:id="rId89"/>
    <p:sldId id="1035" r:id="rId90"/>
    <p:sldId id="1036" r:id="rId91"/>
    <p:sldId id="1037" r:id="rId92"/>
    <p:sldId id="1038" r:id="rId93"/>
    <p:sldId id="1039" r:id="rId94"/>
    <p:sldId id="1040" r:id="rId95"/>
    <p:sldId id="1042" r:id="rId96"/>
    <p:sldId id="1051" r:id="rId97"/>
    <p:sldId id="1130" r:id="rId98"/>
    <p:sldId id="1127" r:id="rId99"/>
    <p:sldId id="812" r:id="rId100"/>
    <p:sldId id="813" r:id="rId101"/>
    <p:sldId id="814" r:id="rId102"/>
    <p:sldId id="845" r:id="rId103"/>
    <p:sldId id="849" r:id="rId104"/>
    <p:sldId id="848" r:id="rId105"/>
    <p:sldId id="850" r:id="rId106"/>
    <p:sldId id="851" r:id="rId107"/>
    <p:sldId id="1128" r:id="rId108"/>
    <p:sldId id="688" r:id="rId109"/>
    <p:sldId id="732" r:id="rId110"/>
    <p:sldId id="706" r:id="rId111"/>
    <p:sldId id="719" r:id="rId112"/>
    <p:sldId id="720" r:id="rId113"/>
    <p:sldId id="718" r:id="rId114"/>
    <p:sldId id="707" r:id="rId115"/>
    <p:sldId id="708" r:id="rId116"/>
    <p:sldId id="730" r:id="rId117"/>
    <p:sldId id="731" r:id="rId118"/>
    <p:sldId id="723" r:id="rId119"/>
    <p:sldId id="724" r:id="rId120"/>
    <p:sldId id="725" r:id="rId121"/>
    <p:sldId id="726" r:id="rId122"/>
    <p:sldId id="727" r:id="rId123"/>
    <p:sldId id="728" r:id="rId124"/>
    <p:sldId id="729" r:id="rId125"/>
    <p:sldId id="1107" r:id="rId126"/>
    <p:sldId id="972" r:id="rId127"/>
    <p:sldId id="1108" r:id="rId128"/>
    <p:sldId id="1109" r:id="rId129"/>
    <p:sldId id="973" r:id="rId130"/>
    <p:sldId id="1129" r:id="rId131"/>
    <p:sldId id="820" r:id="rId132"/>
    <p:sldId id="827" r:id="rId1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B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39" autoAdjust="0"/>
    <p:restoredTop sz="90494" autoAdjust="0"/>
  </p:normalViewPr>
  <p:slideViewPr>
    <p:cSldViewPr snapToGrid="0" snapToObjects="1">
      <p:cViewPr varScale="1">
        <p:scale>
          <a:sx n="142" d="100"/>
          <a:sy n="142" d="100"/>
        </p:scale>
        <p:origin x="184" y="4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harts/_rels/chart1.xml.rels><?xml version="1.0" encoding="UTF-8" standalone="yes"?>
<Relationships xmlns="http://schemas.openxmlformats.org/package/2006/relationships"><Relationship Id="rId3" Type="http://schemas.openxmlformats.org/officeDocument/2006/relationships/oleObject" Target="file:////D:\Summer2016\EMNLP\Project\Results\ques_understanding_overall_combin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Summer2016\EMNLP\Project\Results\ques_understanding_overall_combin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Summer2016\EMNLP\Project\Results\img_understanding_overall_combin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overall!$B$1</c:f>
              <c:strCache>
                <c:ptCount val="1"/>
                <c:pt idx="0">
                  <c:v>Without Attention</c:v>
                </c:pt>
              </c:strCache>
            </c:strRef>
          </c:tx>
          <c:spPr>
            <a:ln w="19050" cap="rnd">
              <a:solidFill>
                <a:schemeClr val="tx2">
                  <a:lumMod val="60000"/>
                  <a:lumOff val="40000"/>
                </a:schemeClr>
              </a:solidFill>
              <a:round/>
            </a:ln>
            <a:effectLst/>
          </c:spPr>
          <c:marker>
            <c:symbol val="circle"/>
            <c:size val="5"/>
            <c:spPr>
              <a:solidFill>
                <a:schemeClr val="tx2">
                  <a:lumMod val="60000"/>
                  <a:lumOff val="40000"/>
                </a:schemeClr>
              </a:solidFill>
              <a:ln w="38100">
                <a:solidFill>
                  <a:schemeClr val="tx2">
                    <a:lumMod val="60000"/>
                    <a:lumOff val="40000"/>
                  </a:schemeClr>
                </a:solidFill>
              </a:ln>
              <a:effectLst/>
            </c:spPr>
          </c:marker>
          <c:cat>
            <c:strRef>
              <c:f>overall!$A$2:$A$22</c:f>
              <c:strCache>
                <c:ptCount val="21"/>
                <c:pt idx="0">
                  <c:v>0 - 4</c:v>
                </c:pt>
                <c:pt idx="1">
                  <c:v>5 - 9</c:v>
                </c:pt>
                <c:pt idx="2">
                  <c:v>10 - 14</c:v>
                </c:pt>
                <c:pt idx="3">
                  <c:v>15 - 19 </c:v>
                </c:pt>
                <c:pt idx="4">
                  <c:v>20 - 24</c:v>
                </c:pt>
                <c:pt idx="5">
                  <c:v>25 - 29</c:v>
                </c:pt>
                <c:pt idx="6">
                  <c:v>30 - 34</c:v>
                </c:pt>
                <c:pt idx="7">
                  <c:v>35 - 39</c:v>
                </c:pt>
                <c:pt idx="8">
                  <c:v>40 - 44</c:v>
                </c:pt>
                <c:pt idx="9">
                  <c:v>45 - 49</c:v>
                </c:pt>
                <c:pt idx="10">
                  <c:v>50 - 54</c:v>
                </c:pt>
                <c:pt idx="11">
                  <c:v>55 - 59</c:v>
                </c:pt>
                <c:pt idx="12">
                  <c:v>60 - 64</c:v>
                </c:pt>
                <c:pt idx="13">
                  <c:v>65 - 69</c:v>
                </c:pt>
                <c:pt idx="14">
                  <c:v>70 - 74</c:v>
                </c:pt>
                <c:pt idx="15">
                  <c:v>75 - 79</c:v>
                </c:pt>
                <c:pt idx="16">
                  <c:v>80 - 84</c:v>
                </c:pt>
                <c:pt idx="17">
                  <c:v>85 - 89</c:v>
                </c:pt>
                <c:pt idx="18">
                  <c:v>90 - 94</c:v>
                </c:pt>
                <c:pt idx="19">
                  <c:v>95 - 99</c:v>
                </c:pt>
                <c:pt idx="20">
                  <c:v>100    </c:v>
                </c:pt>
              </c:strCache>
            </c:strRef>
          </c:cat>
          <c:val>
            <c:numRef>
              <c:f>overall!$B$2:$B$22</c:f>
              <c:numCache>
                <c:formatCode>General</c:formatCode>
                <c:ptCount val="21"/>
                <c:pt idx="0">
                  <c:v>16.666666670000001</c:v>
                </c:pt>
                <c:pt idx="1">
                  <c:v>2.5435584379999998</c:v>
                </c:pt>
                <c:pt idx="2">
                  <c:v>2.826390086</c:v>
                </c:pt>
                <c:pt idx="3">
                  <c:v>5.914413122</c:v>
                </c:pt>
                <c:pt idx="4">
                  <c:v>8.4752538580000003</c:v>
                </c:pt>
                <c:pt idx="5">
                  <c:v>17.536487869999991</c:v>
                </c:pt>
                <c:pt idx="6">
                  <c:v>25.319456280000001</c:v>
                </c:pt>
                <c:pt idx="7">
                  <c:v>38.217200759999997</c:v>
                </c:pt>
                <c:pt idx="8">
                  <c:v>30.303896810000001</c:v>
                </c:pt>
                <c:pt idx="9">
                  <c:v>36.096579480000003</c:v>
                </c:pt>
                <c:pt idx="10">
                  <c:v>41.221631780000003</c:v>
                </c:pt>
                <c:pt idx="11">
                  <c:v>45.42477942</c:v>
                </c:pt>
                <c:pt idx="12">
                  <c:v>51.084478469999993</c:v>
                </c:pt>
                <c:pt idx="13">
                  <c:v>50.373913770000001</c:v>
                </c:pt>
                <c:pt idx="14">
                  <c:v>54.348634349999998</c:v>
                </c:pt>
                <c:pt idx="15">
                  <c:v>58.683937559999997</c:v>
                </c:pt>
                <c:pt idx="16">
                  <c:v>69.657513010000002</c:v>
                </c:pt>
                <c:pt idx="17">
                  <c:v>75.11134989</c:v>
                </c:pt>
                <c:pt idx="18">
                  <c:v>76.953320469999994</c:v>
                </c:pt>
                <c:pt idx="19">
                  <c:v>84.444444439999998</c:v>
                </c:pt>
                <c:pt idx="20">
                  <c:v>100</c:v>
                </c:pt>
              </c:numCache>
            </c:numRef>
          </c:val>
          <c:smooth val="0"/>
          <c:extLst>
            <c:ext xmlns:c16="http://schemas.microsoft.com/office/drawing/2014/chart" uri="{C3380CC4-5D6E-409C-BE32-E72D297353CC}">
              <c16:uniqueId val="{00000000-53C3-CD47-ACAA-B2371FCE2CF8}"/>
            </c:ext>
          </c:extLst>
        </c:ser>
        <c:dLbls>
          <c:showLegendKey val="0"/>
          <c:showVal val="0"/>
          <c:showCatName val="0"/>
          <c:showSerName val="0"/>
          <c:showPercent val="0"/>
          <c:showBubbleSize val="0"/>
        </c:dLbls>
        <c:marker val="1"/>
        <c:smooth val="0"/>
        <c:axId val="98313376"/>
        <c:axId val="294892960"/>
      </c:lineChart>
      <c:catAx>
        <c:axId val="9831337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 of question length fed</a:t>
                </a:r>
                <a:r>
                  <a:rPr lang="en-US" sz="2000" baseline="0" dirty="0"/>
                  <a:t> as input to the model</a:t>
                </a:r>
                <a:endParaRPr lang="en-US" sz="2000" dirty="0"/>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94892960"/>
        <c:crosses val="autoZero"/>
        <c:auto val="1"/>
        <c:lblAlgn val="ctr"/>
        <c:lblOffset val="100"/>
        <c:noMultiLvlLbl val="0"/>
      </c:catAx>
      <c:valAx>
        <c:axId val="294892960"/>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 of questions for which responses remain same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83133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overall!$B$1</c:f>
              <c:strCache>
                <c:ptCount val="1"/>
                <c:pt idx="0">
                  <c:v>Without Attention</c:v>
                </c:pt>
              </c:strCache>
            </c:strRef>
          </c:tx>
          <c:spPr>
            <a:ln w="19050" cap="rnd">
              <a:solidFill>
                <a:schemeClr val="tx2">
                  <a:lumMod val="60000"/>
                  <a:lumOff val="40000"/>
                </a:schemeClr>
              </a:solidFill>
              <a:round/>
            </a:ln>
            <a:effectLst/>
          </c:spPr>
          <c:marker>
            <c:symbol val="circle"/>
            <c:size val="5"/>
            <c:spPr>
              <a:solidFill>
                <a:schemeClr val="tx2">
                  <a:lumMod val="60000"/>
                  <a:lumOff val="40000"/>
                </a:schemeClr>
              </a:solidFill>
              <a:ln w="38100">
                <a:solidFill>
                  <a:schemeClr val="tx2">
                    <a:lumMod val="60000"/>
                    <a:lumOff val="40000"/>
                  </a:schemeClr>
                </a:solidFill>
              </a:ln>
              <a:effectLst/>
            </c:spPr>
          </c:marker>
          <c:cat>
            <c:strRef>
              <c:f>overall!$A$2:$A$22</c:f>
              <c:strCache>
                <c:ptCount val="21"/>
                <c:pt idx="0">
                  <c:v>0 - 4</c:v>
                </c:pt>
                <c:pt idx="1">
                  <c:v>5 - 9</c:v>
                </c:pt>
                <c:pt idx="2">
                  <c:v>10 - 14</c:v>
                </c:pt>
                <c:pt idx="3">
                  <c:v>15 - 19 </c:v>
                </c:pt>
                <c:pt idx="4">
                  <c:v>20 - 24</c:v>
                </c:pt>
                <c:pt idx="5">
                  <c:v>25 - 29</c:v>
                </c:pt>
                <c:pt idx="6">
                  <c:v>30 - 34</c:v>
                </c:pt>
                <c:pt idx="7">
                  <c:v>35 - 39</c:v>
                </c:pt>
                <c:pt idx="8">
                  <c:v>40 - 44</c:v>
                </c:pt>
                <c:pt idx="9">
                  <c:v>45 - 49</c:v>
                </c:pt>
                <c:pt idx="10">
                  <c:v>50 - 54</c:v>
                </c:pt>
                <c:pt idx="11">
                  <c:v>55 - 59</c:v>
                </c:pt>
                <c:pt idx="12">
                  <c:v>60 - 64</c:v>
                </c:pt>
                <c:pt idx="13">
                  <c:v>65 - 69</c:v>
                </c:pt>
                <c:pt idx="14">
                  <c:v>70 - 74</c:v>
                </c:pt>
                <c:pt idx="15">
                  <c:v>75 - 79</c:v>
                </c:pt>
                <c:pt idx="16">
                  <c:v>80 - 84</c:v>
                </c:pt>
                <c:pt idx="17">
                  <c:v>85 - 89</c:v>
                </c:pt>
                <c:pt idx="18">
                  <c:v>90 - 94</c:v>
                </c:pt>
                <c:pt idx="19">
                  <c:v>95 - 99</c:v>
                </c:pt>
                <c:pt idx="20">
                  <c:v>100    </c:v>
                </c:pt>
              </c:strCache>
            </c:strRef>
          </c:cat>
          <c:val>
            <c:numRef>
              <c:f>overall!$B$2:$B$22</c:f>
              <c:numCache>
                <c:formatCode>General</c:formatCode>
                <c:ptCount val="21"/>
                <c:pt idx="0">
                  <c:v>16.666666670000001</c:v>
                </c:pt>
                <c:pt idx="1">
                  <c:v>2.5435584379999998</c:v>
                </c:pt>
                <c:pt idx="2">
                  <c:v>2.826390086</c:v>
                </c:pt>
                <c:pt idx="3">
                  <c:v>5.914413122</c:v>
                </c:pt>
                <c:pt idx="4">
                  <c:v>8.4752538580000003</c:v>
                </c:pt>
                <c:pt idx="5">
                  <c:v>17.536487869999991</c:v>
                </c:pt>
                <c:pt idx="6">
                  <c:v>25.319456280000001</c:v>
                </c:pt>
                <c:pt idx="7">
                  <c:v>38.217200759999997</c:v>
                </c:pt>
                <c:pt idx="8">
                  <c:v>30.303896810000001</c:v>
                </c:pt>
                <c:pt idx="9">
                  <c:v>36.096579480000003</c:v>
                </c:pt>
                <c:pt idx="10">
                  <c:v>41.221631780000003</c:v>
                </c:pt>
                <c:pt idx="11">
                  <c:v>45.42477942</c:v>
                </c:pt>
                <c:pt idx="12">
                  <c:v>51.084478469999993</c:v>
                </c:pt>
                <c:pt idx="13">
                  <c:v>50.373913770000001</c:v>
                </c:pt>
                <c:pt idx="14">
                  <c:v>54.348634349999998</c:v>
                </c:pt>
                <c:pt idx="15">
                  <c:v>58.683937559999997</c:v>
                </c:pt>
                <c:pt idx="16">
                  <c:v>69.657513010000002</c:v>
                </c:pt>
                <c:pt idx="17">
                  <c:v>75.11134989</c:v>
                </c:pt>
                <c:pt idx="18">
                  <c:v>76.953320469999994</c:v>
                </c:pt>
                <c:pt idx="19">
                  <c:v>84.444444439999998</c:v>
                </c:pt>
                <c:pt idx="20">
                  <c:v>100</c:v>
                </c:pt>
              </c:numCache>
            </c:numRef>
          </c:val>
          <c:smooth val="0"/>
          <c:extLst>
            <c:ext xmlns:c16="http://schemas.microsoft.com/office/drawing/2014/chart" uri="{C3380CC4-5D6E-409C-BE32-E72D297353CC}">
              <c16:uniqueId val="{00000000-6EC4-8343-A8B8-C24C5B44DBA3}"/>
            </c:ext>
          </c:extLst>
        </c:ser>
        <c:ser>
          <c:idx val="0"/>
          <c:order val="1"/>
          <c:tx>
            <c:strRef>
              <c:f>overall!$C$1</c:f>
              <c:strCache>
                <c:ptCount val="1"/>
                <c:pt idx="0">
                  <c:v>With Attention</c:v>
                </c:pt>
              </c:strCache>
            </c:strRef>
          </c:tx>
          <c:spPr>
            <a:ln w="19050" cap="rnd">
              <a:solidFill>
                <a:schemeClr val="accent6">
                  <a:lumMod val="75000"/>
                </a:schemeClr>
              </a:solidFill>
              <a:round/>
            </a:ln>
            <a:effectLst/>
          </c:spPr>
          <c:marker>
            <c:symbol val="circle"/>
            <c:size val="5"/>
            <c:spPr>
              <a:solidFill>
                <a:schemeClr val="accent6">
                  <a:lumMod val="75000"/>
                </a:schemeClr>
              </a:solidFill>
              <a:ln w="38100">
                <a:solidFill>
                  <a:schemeClr val="accent6">
                    <a:lumMod val="75000"/>
                  </a:schemeClr>
                </a:solidFill>
              </a:ln>
              <a:effectLst/>
            </c:spPr>
          </c:marker>
          <c:cat>
            <c:strRef>
              <c:f>overall!$A$2:$A$22</c:f>
              <c:strCache>
                <c:ptCount val="21"/>
                <c:pt idx="0">
                  <c:v>0 - 4</c:v>
                </c:pt>
                <c:pt idx="1">
                  <c:v>5 - 9</c:v>
                </c:pt>
                <c:pt idx="2">
                  <c:v>10 - 14</c:v>
                </c:pt>
                <c:pt idx="3">
                  <c:v>15 - 19 </c:v>
                </c:pt>
                <c:pt idx="4">
                  <c:v>20 - 24</c:v>
                </c:pt>
                <c:pt idx="5">
                  <c:v>25 - 29</c:v>
                </c:pt>
                <c:pt idx="6">
                  <c:v>30 - 34</c:v>
                </c:pt>
                <c:pt idx="7">
                  <c:v>35 - 39</c:v>
                </c:pt>
                <c:pt idx="8">
                  <c:v>40 - 44</c:v>
                </c:pt>
                <c:pt idx="9">
                  <c:v>45 - 49</c:v>
                </c:pt>
                <c:pt idx="10">
                  <c:v>50 - 54</c:v>
                </c:pt>
                <c:pt idx="11">
                  <c:v>55 - 59</c:v>
                </c:pt>
                <c:pt idx="12">
                  <c:v>60 - 64</c:v>
                </c:pt>
                <c:pt idx="13">
                  <c:v>65 - 69</c:v>
                </c:pt>
                <c:pt idx="14">
                  <c:v>70 - 74</c:v>
                </c:pt>
                <c:pt idx="15">
                  <c:v>75 - 79</c:v>
                </c:pt>
                <c:pt idx="16">
                  <c:v>80 - 84</c:v>
                </c:pt>
                <c:pt idx="17">
                  <c:v>85 - 89</c:v>
                </c:pt>
                <c:pt idx="18">
                  <c:v>90 - 94</c:v>
                </c:pt>
                <c:pt idx="19">
                  <c:v>95 - 99</c:v>
                </c:pt>
                <c:pt idx="20">
                  <c:v>100    </c:v>
                </c:pt>
              </c:strCache>
            </c:strRef>
          </c:cat>
          <c:val>
            <c:numRef>
              <c:f>overall!$C$2:$C$22</c:f>
              <c:numCache>
                <c:formatCode>General</c:formatCode>
                <c:ptCount val="21"/>
                <c:pt idx="0">
                  <c:v>44.444444439999963</c:v>
                </c:pt>
                <c:pt idx="1">
                  <c:v>22.332443090000002</c:v>
                </c:pt>
                <c:pt idx="2">
                  <c:v>28.658718100000002</c:v>
                </c:pt>
                <c:pt idx="3">
                  <c:v>28.64891647</c:v>
                </c:pt>
                <c:pt idx="4">
                  <c:v>38.943524959999998</c:v>
                </c:pt>
                <c:pt idx="5">
                  <c:v>37.817235289999999</c:v>
                </c:pt>
                <c:pt idx="6">
                  <c:v>38.371791549999998</c:v>
                </c:pt>
                <c:pt idx="7">
                  <c:v>40.810582609999997</c:v>
                </c:pt>
                <c:pt idx="8">
                  <c:v>48.520230660000003</c:v>
                </c:pt>
                <c:pt idx="9">
                  <c:v>48.249496980000011</c:v>
                </c:pt>
                <c:pt idx="10">
                  <c:v>49.132438860000001</c:v>
                </c:pt>
                <c:pt idx="11">
                  <c:v>57.294608709999999</c:v>
                </c:pt>
                <c:pt idx="12">
                  <c:v>62.042207859999998</c:v>
                </c:pt>
                <c:pt idx="13">
                  <c:v>59.890959219999999</c:v>
                </c:pt>
                <c:pt idx="14">
                  <c:v>69.858429860000001</c:v>
                </c:pt>
                <c:pt idx="15">
                  <c:v>71.497963420000005</c:v>
                </c:pt>
                <c:pt idx="16">
                  <c:v>80.506469559999999</c:v>
                </c:pt>
                <c:pt idx="17">
                  <c:v>86.388450809999924</c:v>
                </c:pt>
                <c:pt idx="18">
                  <c:v>89.084280509999999</c:v>
                </c:pt>
                <c:pt idx="19">
                  <c:v>86.666666669999998</c:v>
                </c:pt>
                <c:pt idx="20">
                  <c:v>100</c:v>
                </c:pt>
              </c:numCache>
            </c:numRef>
          </c:val>
          <c:smooth val="0"/>
          <c:extLst>
            <c:ext xmlns:c16="http://schemas.microsoft.com/office/drawing/2014/chart" uri="{C3380CC4-5D6E-409C-BE32-E72D297353CC}">
              <c16:uniqueId val="{00000001-6EC4-8343-A8B8-C24C5B44DBA3}"/>
            </c:ext>
          </c:extLst>
        </c:ser>
        <c:dLbls>
          <c:showLegendKey val="0"/>
          <c:showVal val="0"/>
          <c:showCatName val="0"/>
          <c:showSerName val="0"/>
          <c:showPercent val="0"/>
          <c:showBubbleSize val="0"/>
        </c:dLbls>
        <c:marker val="1"/>
        <c:smooth val="0"/>
        <c:axId val="280457728"/>
        <c:axId val="280241040"/>
      </c:lineChart>
      <c:catAx>
        <c:axId val="28045772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 of question length fed</a:t>
                </a:r>
                <a:r>
                  <a:rPr lang="en-US" sz="2000" baseline="0"/>
                  <a:t> as input to the model</a:t>
                </a:r>
                <a:endParaRPr lang="en-US" sz="2000"/>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80241040"/>
        <c:crosses val="autoZero"/>
        <c:auto val="1"/>
        <c:lblAlgn val="ctr"/>
        <c:lblOffset val="100"/>
        <c:noMultiLvlLbl val="0"/>
      </c:catAx>
      <c:valAx>
        <c:axId val="280241040"/>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b="0" i="0" baseline="0" dirty="0">
                    <a:effectLst/>
                  </a:rPr>
                  <a:t>% of questions for which responses remain same</a:t>
                </a:r>
                <a:endParaRPr lang="en-US" sz="2000" dirty="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80457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overall!$B$1</c:f>
              <c:strCache>
                <c:ptCount val="1"/>
                <c:pt idx="0">
                  <c:v>% of questions (Without Attention)</c:v>
                </c:pt>
              </c:strCache>
            </c:strRef>
          </c:tx>
          <c:spPr>
            <a:solidFill>
              <a:schemeClr val="tx2">
                <a:lumMod val="60000"/>
                <a:lumOff val="40000"/>
              </a:schemeClr>
            </a:solidFill>
            <a:ln>
              <a:solidFill>
                <a:schemeClr val="tx2">
                  <a:lumMod val="60000"/>
                  <a:lumOff val="40000"/>
                </a:schemeClr>
              </a:solidFill>
            </a:ln>
            <a:effectLst/>
          </c:spPr>
          <c:invertIfNegative val="0"/>
          <c:cat>
            <c:numRef>
              <c:f>overall!$A$2:$A$21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cat>
          <c:val>
            <c:numRef>
              <c:f>overall!$B$2:$B$21</c:f>
              <c:numCache>
                <c:formatCode>General</c:formatCode>
                <c:ptCount val="20"/>
                <c:pt idx="0">
                  <c:v>0</c:v>
                </c:pt>
                <c:pt idx="1">
                  <c:v>2.281368821</c:v>
                </c:pt>
                <c:pt idx="2">
                  <c:v>5.7034220529999997</c:v>
                </c:pt>
                <c:pt idx="3">
                  <c:v>7.9847908749999963</c:v>
                </c:pt>
                <c:pt idx="4">
                  <c:v>3.0418250950000001</c:v>
                </c:pt>
                <c:pt idx="5">
                  <c:v>4.5627376429999948</c:v>
                </c:pt>
                <c:pt idx="6">
                  <c:v>5.3231939159999966</c:v>
                </c:pt>
                <c:pt idx="7">
                  <c:v>7.9847908749999963</c:v>
                </c:pt>
                <c:pt idx="8">
                  <c:v>7.2243346009999927</c:v>
                </c:pt>
                <c:pt idx="9">
                  <c:v>7.9847908749999963</c:v>
                </c:pt>
                <c:pt idx="10">
                  <c:v>4.9429657789999961</c:v>
                </c:pt>
                <c:pt idx="11">
                  <c:v>5.7034220529999997</c:v>
                </c:pt>
                <c:pt idx="12">
                  <c:v>6.4638783269999962</c:v>
                </c:pt>
                <c:pt idx="13">
                  <c:v>5.3231939159999966</c:v>
                </c:pt>
                <c:pt idx="14">
                  <c:v>3.8022813690000001</c:v>
                </c:pt>
                <c:pt idx="15">
                  <c:v>4.1825095059999962</c:v>
                </c:pt>
                <c:pt idx="16">
                  <c:v>4.9429657789999961</c:v>
                </c:pt>
                <c:pt idx="17">
                  <c:v>3.8022813690000001</c:v>
                </c:pt>
                <c:pt idx="18">
                  <c:v>5.7034220529999997</c:v>
                </c:pt>
                <c:pt idx="19">
                  <c:v>3.0418250950000001</c:v>
                </c:pt>
              </c:numCache>
            </c:numRef>
          </c:val>
          <c:extLst>
            <c:ext xmlns:c16="http://schemas.microsoft.com/office/drawing/2014/chart" uri="{C3380CC4-5D6E-409C-BE32-E72D297353CC}">
              <c16:uniqueId val="{00000000-A301-9943-BB60-3EE05134265F}"/>
            </c:ext>
          </c:extLst>
        </c:ser>
        <c:ser>
          <c:idx val="0"/>
          <c:order val="1"/>
          <c:tx>
            <c:strRef>
              <c:f>overall!$C$1</c:f>
              <c:strCache>
                <c:ptCount val="1"/>
                <c:pt idx="0">
                  <c:v>% of questions (With Attention)</c:v>
                </c:pt>
              </c:strCache>
            </c:strRef>
          </c:tx>
          <c:spPr>
            <a:solidFill>
              <a:schemeClr val="accent6">
                <a:lumMod val="75000"/>
              </a:schemeClr>
            </a:solidFill>
            <a:ln>
              <a:solidFill>
                <a:schemeClr val="accent6">
                  <a:lumMod val="75000"/>
                </a:schemeClr>
              </a:solidFill>
            </a:ln>
            <a:effectLst/>
          </c:spPr>
          <c:invertIfNegative val="0"/>
          <c:val>
            <c:numRef>
              <c:f>overall!$C$2:$C$21</c:f>
              <c:numCache>
                <c:formatCode>General</c:formatCode>
                <c:ptCount val="20"/>
                <c:pt idx="0">
                  <c:v>0.38022813700000002</c:v>
                </c:pt>
                <c:pt idx="1">
                  <c:v>1.901140684</c:v>
                </c:pt>
                <c:pt idx="2">
                  <c:v>2.6615969580000001</c:v>
                </c:pt>
                <c:pt idx="3">
                  <c:v>7.6045627379999958</c:v>
                </c:pt>
                <c:pt idx="4">
                  <c:v>11.40684411</c:v>
                </c:pt>
                <c:pt idx="5">
                  <c:v>10.64638783</c:v>
                </c:pt>
                <c:pt idx="6">
                  <c:v>7.9847908749999963</c:v>
                </c:pt>
                <c:pt idx="7">
                  <c:v>7.9847908749999963</c:v>
                </c:pt>
                <c:pt idx="8">
                  <c:v>7.6045627379999958</c:v>
                </c:pt>
                <c:pt idx="9">
                  <c:v>5.3231939159999966</c:v>
                </c:pt>
                <c:pt idx="10">
                  <c:v>2.281368821</c:v>
                </c:pt>
                <c:pt idx="11">
                  <c:v>3.4220532320000001</c:v>
                </c:pt>
                <c:pt idx="12">
                  <c:v>3.0418250950000001</c:v>
                </c:pt>
                <c:pt idx="13">
                  <c:v>3.8022813690000001</c:v>
                </c:pt>
                <c:pt idx="14">
                  <c:v>2.281368821</c:v>
                </c:pt>
                <c:pt idx="15">
                  <c:v>0.38022813700000002</c:v>
                </c:pt>
                <c:pt idx="16">
                  <c:v>3.0418250950000001</c:v>
                </c:pt>
                <c:pt idx="17">
                  <c:v>3.8022813690000001</c:v>
                </c:pt>
                <c:pt idx="18">
                  <c:v>3.4220532320000001</c:v>
                </c:pt>
                <c:pt idx="19">
                  <c:v>11.02661597</c:v>
                </c:pt>
              </c:numCache>
            </c:numRef>
          </c:val>
          <c:extLst>
            <c:ext xmlns:c16="http://schemas.microsoft.com/office/drawing/2014/chart" uri="{C3380CC4-5D6E-409C-BE32-E72D297353CC}">
              <c16:uniqueId val="{00000001-A301-9943-BB60-3EE05134265F}"/>
            </c:ext>
          </c:extLst>
        </c:ser>
        <c:dLbls>
          <c:showLegendKey val="0"/>
          <c:showVal val="0"/>
          <c:showCatName val="0"/>
          <c:showSerName val="0"/>
          <c:showPercent val="0"/>
          <c:showBubbleSize val="0"/>
        </c:dLbls>
        <c:gapWidth val="219"/>
        <c:axId val="166698448"/>
        <c:axId val="166686160"/>
      </c:barChart>
      <c:lineChart>
        <c:grouping val="standard"/>
        <c:varyColors val="0"/>
        <c:ser>
          <c:idx val="4"/>
          <c:order val="2"/>
          <c:tx>
            <c:strRef>
              <c:f>overall!$F$1</c:f>
              <c:strCache>
                <c:ptCount val="1"/>
                <c:pt idx="0">
                  <c:v>Cumulative % of questions (Without Attention)</c:v>
                </c:pt>
              </c:strCache>
            </c:strRef>
          </c:tx>
          <c:spPr>
            <a:ln w="38100" cap="rnd">
              <a:solidFill>
                <a:schemeClr val="tx2">
                  <a:lumMod val="60000"/>
                  <a:lumOff val="40000"/>
                </a:schemeClr>
              </a:solidFill>
              <a:round/>
            </a:ln>
            <a:effectLst/>
          </c:spPr>
          <c:marker>
            <c:symbol val="none"/>
          </c:marker>
          <c:val>
            <c:numRef>
              <c:f>overall!$F$2:$F$21</c:f>
              <c:numCache>
                <c:formatCode>General</c:formatCode>
                <c:ptCount val="20"/>
                <c:pt idx="0">
                  <c:v>100</c:v>
                </c:pt>
                <c:pt idx="1">
                  <c:v>100</c:v>
                </c:pt>
                <c:pt idx="2">
                  <c:v>97.718631180000003</c:v>
                </c:pt>
                <c:pt idx="3">
                  <c:v>92.015209130000002</c:v>
                </c:pt>
                <c:pt idx="4">
                  <c:v>84.030418249999983</c:v>
                </c:pt>
                <c:pt idx="5">
                  <c:v>80.988593159999979</c:v>
                </c:pt>
                <c:pt idx="6">
                  <c:v>76.425855509999977</c:v>
                </c:pt>
                <c:pt idx="7">
                  <c:v>71.102661600000005</c:v>
                </c:pt>
                <c:pt idx="8">
                  <c:v>63.117870719999999</c:v>
                </c:pt>
                <c:pt idx="9">
                  <c:v>55.89353612</c:v>
                </c:pt>
                <c:pt idx="10">
                  <c:v>47.908745250000003</c:v>
                </c:pt>
                <c:pt idx="11">
                  <c:v>42.965779470000001</c:v>
                </c:pt>
                <c:pt idx="12">
                  <c:v>37.26235741</c:v>
                </c:pt>
                <c:pt idx="13">
                  <c:v>30.798479090000001</c:v>
                </c:pt>
                <c:pt idx="14">
                  <c:v>25.475285169999999</c:v>
                </c:pt>
                <c:pt idx="15">
                  <c:v>21.6730038</c:v>
                </c:pt>
                <c:pt idx="16">
                  <c:v>17.490494300000002</c:v>
                </c:pt>
                <c:pt idx="17">
                  <c:v>12.54752852</c:v>
                </c:pt>
                <c:pt idx="18">
                  <c:v>8.7452471479999971</c:v>
                </c:pt>
                <c:pt idx="19">
                  <c:v>3.0418250950000001</c:v>
                </c:pt>
              </c:numCache>
            </c:numRef>
          </c:val>
          <c:smooth val="0"/>
          <c:extLst>
            <c:ext xmlns:c16="http://schemas.microsoft.com/office/drawing/2014/chart" uri="{C3380CC4-5D6E-409C-BE32-E72D297353CC}">
              <c16:uniqueId val="{00000002-A301-9943-BB60-3EE05134265F}"/>
            </c:ext>
          </c:extLst>
        </c:ser>
        <c:ser>
          <c:idx val="5"/>
          <c:order val="3"/>
          <c:tx>
            <c:strRef>
              <c:f>overall!$G$1</c:f>
              <c:strCache>
                <c:ptCount val="1"/>
                <c:pt idx="0">
                  <c:v>Cumulative % of questions (With Attention)</c:v>
                </c:pt>
              </c:strCache>
            </c:strRef>
          </c:tx>
          <c:spPr>
            <a:ln w="38100" cap="rnd">
              <a:solidFill>
                <a:schemeClr val="accent6">
                  <a:lumMod val="75000"/>
                </a:schemeClr>
              </a:solidFill>
              <a:round/>
            </a:ln>
            <a:effectLst/>
          </c:spPr>
          <c:marker>
            <c:symbol val="none"/>
          </c:marker>
          <c:val>
            <c:numRef>
              <c:f>overall!$G$2:$G$21</c:f>
              <c:numCache>
                <c:formatCode>General</c:formatCode>
                <c:ptCount val="20"/>
                <c:pt idx="0">
                  <c:v>100</c:v>
                </c:pt>
                <c:pt idx="1">
                  <c:v>99.619771859999901</c:v>
                </c:pt>
                <c:pt idx="2">
                  <c:v>97.718631180000003</c:v>
                </c:pt>
                <c:pt idx="3">
                  <c:v>95.057034220000006</c:v>
                </c:pt>
                <c:pt idx="4">
                  <c:v>87.45247148</c:v>
                </c:pt>
                <c:pt idx="5">
                  <c:v>76.045627379999999</c:v>
                </c:pt>
                <c:pt idx="6">
                  <c:v>65.399239539999982</c:v>
                </c:pt>
                <c:pt idx="7">
                  <c:v>57.414448669999963</c:v>
                </c:pt>
                <c:pt idx="8">
                  <c:v>49.42965779</c:v>
                </c:pt>
                <c:pt idx="9">
                  <c:v>41.825095060000002</c:v>
                </c:pt>
                <c:pt idx="10">
                  <c:v>36.501901140000001</c:v>
                </c:pt>
                <c:pt idx="11">
                  <c:v>34.220532319999997</c:v>
                </c:pt>
                <c:pt idx="12">
                  <c:v>30.798479090000001</c:v>
                </c:pt>
                <c:pt idx="13">
                  <c:v>27.75665399</c:v>
                </c:pt>
                <c:pt idx="14">
                  <c:v>23.954372620000001</c:v>
                </c:pt>
                <c:pt idx="15">
                  <c:v>21.6730038</c:v>
                </c:pt>
                <c:pt idx="16">
                  <c:v>21.292775670000001</c:v>
                </c:pt>
                <c:pt idx="17">
                  <c:v>18.250950570000001</c:v>
                </c:pt>
                <c:pt idx="18">
                  <c:v>14.448669199999999</c:v>
                </c:pt>
                <c:pt idx="19">
                  <c:v>11.02661597</c:v>
                </c:pt>
              </c:numCache>
            </c:numRef>
          </c:val>
          <c:smooth val="0"/>
          <c:extLst>
            <c:ext xmlns:c16="http://schemas.microsoft.com/office/drawing/2014/chart" uri="{C3380CC4-5D6E-409C-BE32-E72D297353CC}">
              <c16:uniqueId val="{00000003-A301-9943-BB60-3EE05134265F}"/>
            </c:ext>
          </c:extLst>
        </c:ser>
        <c:dLbls>
          <c:showLegendKey val="0"/>
          <c:showVal val="0"/>
          <c:showCatName val="0"/>
          <c:showSerName val="0"/>
          <c:showPercent val="0"/>
          <c:showBubbleSize val="0"/>
        </c:dLbls>
        <c:marker val="1"/>
        <c:smooth val="0"/>
        <c:axId val="166698448"/>
        <c:axId val="166686160"/>
      </c:lineChart>
      <c:catAx>
        <c:axId val="16669844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 of images for which model</a:t>
                </a:r>
                <a:r>
                  <a:rPr lang="en-US" sz="2000" baseline="0"/>
                  <a:t> produces same response for a given question</a:t>
                </a:r>
                <a:endParaRPr lang="en-US" sz="2000"/>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66686160"/>
        <c:crosses val="autoZero"/>
        <c:auto val="1"/>
        <c:lblAlgn val="ctr"/>
        <c:lblOffset val="100"/>
        <c:noMultiLvlLbl val="0"/>
      </c:catAx>
      <c:valAx>
        <c:axId val="16668616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666984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Sheet1!$B$25</c:f>
              <c:strCache>
                <c:ptCount val="1"/>
                <c:pt idx="0">
                  <c:v>Failure Prediction</c:v>
                </c:pt>
              </c:strCache>
            </c:strRef>
          </c:tx>
          <c:spPr>
            <a:solidFill>
              <a:schemeClr val="accent1"/>
            </a:solidFill>
            <a:ln>
              <a:noFill/>
            </a:ln>
            <a:effectLst/>
          </c:spPr>
          <c:invertIfNegative val="0"/>
          <c:cat>
            <c:strRef>
              <c:f>Sheet1!$A$26:$A$30</c:f>
              <c:strCache>
                <c:ptCount val="5"/>
                <c:pt idx="0">
                  <c:v>No feedback</c:v>
                </c:pt>
                <c:pt idx="1">
                  <c:v>Instant feedback (IF)</c:v>
                </c:pt>
                <c:pt idx="2">
                  <c:v>IF + Grad-CAM</c:v>
                </c:pt>
                <c:pt idx="3">
                  <c:v>IF + QI Attention</c:v>
                </c:pt>
                <c:pt idx="4">
                  <c:v>IF + top-5 confidence</c:v>
                </c:pt>
              </c:strCache>
            </c:strRef>
          </c:cat>
          <c:val>
            <c:numRef>
              <c:f>Sheet1!$B$26:$B$30</c:f>
              <c:numCache>
                <c:formatCode>General</c:formatCode>
                <c:ptCount val="5"/>
                <c:pt idx="0">
                  <c:v>64</c:v>
                </c:pt>
                <c:pt idx="1">
                  <c:v>74.14</c:v>
                </c:pt>
                <c:pt idx="2">
                  <c:v>72.290000000000006</c:v>
                </c:pt>
                <c:pt idx="3">
                  <c:v>71.14</c:v>
                </c:pt>
                <c:pt idx="4">
                  <c:v>75</c:v>
                </c:pt>
              </c:numCache>
            </c:numRef>
          </c:val>
          <c:extLst>
            <c:ext xmlns:c16="http://schemas.microsoft.com/office/drawing/2014/chart" uri="{C3380CC4-5D6E-409C-BE32-E72D297353CC}">
              <c16:uniqueId val="{00000000-911A-C545-852C-63659115FD57}"/>
            </c:ext>
          </c:extLst>
        </c:ser>
        <c:dLbls>
          <c:showLegendKey val="0"/>
          <c:showVal val="0"/>
          <c:showCatName val="0"/>
          <c:showSerName val="0"/>
          <c:showPercent val="0"/>
          <c:showBubbleSize val="0"/>
        </c:dLbls>
        <c:gapWidth val="219"/>
        <c:overlap val="-27"/>
        <c:axId val="-524720320"/>
        <c:axId val="-524036928"/>
      </c:barChart>
      <c:catAx>
        <c:axId val="-524720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24036928"/>
        <c:crosses val="autoZero"/>
        <c:auto val="1"/>
        <c:lblAlgn val="ctr"/>
        <c:lblOffset val="100"/>
        <c:noMultiLvlLbl val="0"/>
      </c:catAx>
      <c:valAx>
        <c:axId val="-524036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24720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Sheet1!$B$32</c:f>
              <c:strCache>
                <c:ptCount val="1"/>
                <c:pt idx="0">
                  <c:v>Knowledge Prediction</c:v>
                </c:pt>
              </c:strCache>
            </c:strRef>
          </c:tx>
          <c:spPr>
            <a:solidFill>
              <a:schemeClr val="accent1"/>
            </a:solidFill>
            <a:ln>
              <a:noFill/>
            </a:ln>
            <a:effectLst/>
          </c:spPr>
          <c:invertIfNegative val="0"/>
          <c:cat>
            <c:strRef>
              <c:f>Sheet1!$A$33:$A$37</c:f>
              <c:strCache>
                <c:ptCount val="5"/>
                <c:pt idx="0">
                  <c:v>No feedback</c:v>
                </c:pt>
                <c:pt idx="1">
                  <c:v>Instant feedback (IF)</c:v>
                </c:pt>
                <c:pt idx="2">
                  <c:v>IF + Grad-CAM</c:v>
                </c:pt>
                <c:pt idx="3">
                  <c:v>IF + QI Attention</c:v>
                </c:pt>
                <c:pt idx="4">
                  <c:v>IF + top-5 confidence</c:v>
                </c:pt>
              </c:strCache>
            </c:strRef>
          </c:cat>
          <c:val>
            <c:numRef>
              <c:f>Sheet1!$B$33:$B$37</c:f>
              <c:numCache>
                <c:formatCode>General</c:formatCode>
                <c:ptCount val="5"/>
                <c:pt idx="0">
                  <c:v>21.57</c:v>
                </c:pt>
                <c:pt idx="1">
                  <c:v>51.14</c:v>
                </c:pt>
                <c:pt idx="2">
                  <c:v>46.86</c:v>
                </c:pt>
                <c:pt idx="3">
                  <c:v>46</c:v>
                </c:pt>
                <c:pt idx="4">
                  <c:v>45</c:v>
                </c:pt>
              </c:numCache>
            </c:numRef>
          </c:val>
          <c:extLst>
            <c:ext xmlns:c16="http://schemas.microsoft.com/office/drawing/2014/chart" uri="{C3380CC4-5D6E-409C-BE32-E72D297353CC}">
              <c16:uniqueId val="{00000000-505B-CA47-B8D1-1DFFCFABD477}"/>
            </c:ext>
          </c:extLst>
        </c:ser>
        <c:dLbls>
          <c:showLegendKey val="0"/>
          <c:showVal val="0"/>
          <c:showCatName val="0"/>
          <c:showSerName val="0"/>
          <c:showPercent val="0"/>
          <c:showBubbleSize val="0"/>
        </c:dLbls>
        <c:gapWidth val="219"/>
        <c:overlap val="-27"/>
        <c:axId val="-491763824"/>
        <c:axId val="-491697472"/>
      </c:barChart>
      <c:catAx>
        <c:axId val="-491763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91697472"/>
        <c:crosses val="autoZero"/>
        <c:auto val="1"/>
        <c:lblAlgn val="ctr"/>
        <c:lblOffset val="100"/>
        <c:noMultiLvlLbl val="0"/>
      </c:catAx>
      <c:valAx>
        <c:axId val="-491697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91763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60E995F-CA32-F444-8E98-E20F9B4BC46A}" type="datetimeFigureOut">
              <a:rPr lang="en-US" smtClean="0"/>
              <a:t>6/7/18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171AFD-7B12-8E49-AB28-7378CA8A4C78}" type="slidenum">
              <a:rPr lang="en-US" smtClean="0"/>
              <a:t>‹#›</a:t>
            </a:fld>
            <a:endParaRPr lang="en-US" dirty="0"/>
          </a:p>
        </p:txBody>
      </p:sp>
    </p:spTree>
    <p:extLst>
      <p:ext uri="{BB962C8B-B14F-4D97-AF65-F5344CB8AC3E}">
        <p14:creationId xmlns:p14="http://schemas.microsoft.com/office/powerpoint/2010/main" val="5928215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F83B16-8C0B-7440-95D4-C10EA5F9312B}" type="datetimeFigureOut">
              <a:rPr lang="en-US" smtClean="0"/>
              <a:t>6/7/18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B707B7-9C1E-CB4D-B866-F38A174E85F6}" type="slidenum">
              <a:rPr lang="en-US" smtClean="0"/>
              <a:t>‹#›</a:t>
            </a:fld>
            <a:endParaRPr lang="en-US" dirty="0"/>
          </a:p>
        </p:txBody>
      </p:sp>
    </p:spTree>
    <p:extLst>
      <p:ext uri="{BB962C8B-B14F-4D97-AF65-F5344CB8AC3E}">
        <p14:creationId xmlns:p14="http://schemas.microsoft.com/office/powerpoint/2010/main" val="156165384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X. I</a:t>
            </a:r>
            <a:r>
              <a:rPr lang="en-US" baseline="0" dirty="0"/>
              <a:t> </a:t>
            </a:r>
            <a:r>
              <a:rPr lang="en-US" baseline="0"/>
              <a:t>am very excited </a:t>
            </a:r>
            <a:r>
              <a:rPr lang="en-US" baseline="0" dirty="0"/>
              <a:t>to be here! Thank you all for coming.</a:t>
            </a:r>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1</a:t>
            </a:fld>
            <a:endParaRPr lang="en-US" dirty="0"/>
          </a:p>
        </p:txBody>
      </p:sp>
    </p:spTree>
    <p:extLst>
      <p:ext uri="{BB962C8B-B14F-4D97-AF65-F5344CB8AC3E}">
        <p14:creationId xmlns:p14="http://schemas.microsoft.com/office/powerpoint/2010/main" val="2881505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1CA5859-68B4-4248-8B5A-7405AE741FE9}" type="slidenum">
              <a:rPr lang="en-US" smtClean="0"/>
              <a:t>11</a:t>
            </a:fld>
            <a:endParaRPr lang="en-US"/>
          </a:p>
        </p:txBody>
      </p:sp>
    </p:spTree>
    <p:extLst>
      <p:ext uri="{BB962C8B-B14F-4D97-AF65-F5344CB8AC3E}">
        <p14:creationId xmlns:p14="http://schemas.microsoft.com/office/powerpoint/2010/main" val="1931425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1CA5859-68B4-4248-8B5A-7405AE741FE9}" type="slidenum">
              <a:rPr lang="en-US" smtClean="0"/>
              <a:t>12</a:t>
            </a:fld>
            <a:endParaRPr lang="en-US"/>
          </a:p>
        </p:txBody>
      </p:sp>
    </p:spTree>
    <p:extLst>
      <p:ext uri="{BB962C8B-B14F-4D97-AF65-F5344CB8AC3E}">
        <p14:creationId xmlns:p14="http://schemas.microsoft.com/office/powerpoint/2010/main" val="1239493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1CA5859-68B4-4248-8B5A-7405AE741FE9}" type="slidenum">
              <a:rPr lang="en-US" smtClean="0"/>
              <a:t>13</a:t>
            </a:fld>
            <a:endParaRPr lang="en-US"/>
          </a:p>
        </p:txBody>
      </p:sp>
    </p:spTree>
    <p:extLst>
      <p:ext uri="{BB962C8B-B14F-4D97-AF65-F5344CB8AC3E}">
        <p14:creationId xmlns:p14="http://schemas.microsoft.com/office/powerpoint/2010/main" val="140307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1CA5859-68B4-4248-8B5A-7405AE741FE9}" type="slidenum">
              <a:rPr lang="en-US" smtClean="0"/>
              <a:t>14</a:t>
            </a:fld>
            <a:endParaRPr lang="en-US"/>
          </a:p>
        </p:txBody>
      </p:sp>
    </p:spTree>
    <p:extLst>
      <p:ext uri="{BB962C8B-B14F-4D97-AF65-F5344CB8AC3E}">
        <p14:creationId xmlns:p14="http://schemas.microsoft.com/office/powerpoint/2010/main" val="1112568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22</a:t>
            </a:fld>
            <a:endParaRPr lang="en-US"/>
          </a:p>
        </p:txBody>
      </p:sp>
    </p:spTree>
    <p:extLst>
      <p:ext uri="{BB962C8B-B14F-4D97-AF65-F5344CB8AC3E}">
        <p14:creationId xmlns:p14="http://schemas.microsoft.com/office/powerpoint/2010/main" val="1573491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23</a:t>
            </a:fld>
            <a:endParaRPr lang="en-US"/>
          </a:p>
        </p:txBody>
      </p:sp>
    </p:spTree>
    <p:extLst>
      <p:ext uri="{BB962C8B-B14F-4D97-AF65-F5344CB8AC3E}">
        <p14:creationId xmlns:p14="http://schemas.microsoft.com/office/powerpoint/2010/main" val="1817718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24</a:t>
            </a:fld>
            <a:endParaRPr lang="en-US"/>
          </a:p>
        </p:txBody>
      </p:sp>
    </p:spTree>
    <p:extLst>
      <p:ext uri="{BB962C8B-B14F-4D97-AF65-F5344CB8AC3E}">
        <p14:creationId xmlns:p14="http://schemas.microsoft.com/office/powerpoint/2010/main" val="816096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25</a:t>
            </a:fld>
            <a:endParaRPr lang="en-US"/>
          </a:p>
        </p:txBody>
      </p:sp>
    </p:spTree>
    <p:extLst>
      <p:ext uri="{BB962C8B-B14F-4D97-AF65-F5344CB8AC3E}">
        <p14:creationId xmlns:p14="http://schemas.microsoft.com/office/powerpoint/2010/main" val="1284695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26</a:t>
            </a:fld>
            <a:endParaRPr lang="en-US"/>
          </a:p>
        </p:txBody>
      </p:sp>
    </p:spTree>
    <p:extLst>
      <p:ext uri="{BB962C8B-B14F-4D97-AF65-F5344CB8AC3E}">
        <p14:creationId xmlns:p14="http://schemas.microsoft.com/office/powerpoint/2010/main" val="1663449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27</a:t>
            </a:fld>
            <a:endParaRPr lang="en-US"/>
          </a:p>
        </p:txBody>
      </p:sp>
    </p:spTree>
    <p:extLst>
      <p:ext uri="{BB962C8B-B14F-4D97-AF65-F5344CB8AC3E}">
        <p14:creationId xmlns:p14="http://schemas.microsoft.com/office/powerpoint/2010/main" val="130322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2</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2</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a:t>I am interested in semantic image understanding.</a:t>
            </a:r>
            <a:r>
              <a:rPr lang="en-US" baseline="0" dirty="0"/>
              <a:t> I’d like to build AI systems </a:t>
            </a:r>
            <a:r>
              <a:rPr lang="en-US" dirty="0"/>
              <a:t>that can</a:t>
            </a:r>
            <a:r>
              <a:rPr lang="en-US" baseline="0" dirty="0"/>
              <a:t> look at an image like this and automatically detect and recognize all the objects in the image, their relationships, find all the people, figure out what they are doing, how they are interacting with each other, where this picture seems to have been taken, is it taken indoors our outdoors, is it daytime or night, etc.</a:t>
            </a:r>
          </a:p>
          <a:p>
            <a:pPr eaLnBrk="1" hangingPunct="1"/>
            <a:endParaRPr lang="en-US" baseline="0" dirty="0"/>
          </a:p>
          <a:p>
            <a:pPr eaLnBrk="1" hangingPunct="1"/>
            <a:r>
              <a:rPr lang="en-US" baseline="0" dirty="0"/>
              <a:t>In addition to understanding the image, I’d like our AI systems to be able to communicate this understanding to humans.</a:t>
            </a:r>
            <a:endParaRPr lang="en-US" dirty="0"/>
          </a:p>
        </p:txBody>
      </p:sp>
    </p:spTree>
    <p:extLst>
      <p:ext uri="{BB962C8B-B14F-4D97-AF65-F5344CB8AC3E}">
        <p14:creationId xmlns:p14="http://schemas.microsoft.com/office/powerpoint/2010/main" val="1099504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28</a:t>
            </a:fld>
            <a:endParaRPr lang="en-US"/>
          </a:p>
        </p:txBody>
      </p:sp>
    </p:spTree>
    <p:extLst>
      <p:ext uri="{BB962C8B-B14F-4D97-AF65-F5344CB8AC3E}">
        <p14:creationId xmlns:p14="http://schemas.microsoft.com/office/powerpoint/2010/main" val="1049999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29</a:t>
            </a:fld>
            <a:endParaRPr lang="en-US"/>
          </a:p>
        </p:txBody>
      </p:sp>
    </p:spTree>
    <p:extLst>
      <p:ext uri="{BB962C8B-B14F-4D97-AF65-F5344CB8AC3E}">
        <p14:creationId xmlns:p14="http://schemas.microsoft.com/office/powerpoint/2010/main" val="337006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30</a:t>
            </a:fld>
            <a:endParaRPr lang="en-US"/>
          </a:p>
        </p:txBody>
      </p:sp>
    </p:spTree>
    <p:extLst>
      <p:ext uri="{BB962C8B-B14F-4D97-AF65-F5344CB8AC3E}">
        <p14:creationId xmlns:p14="http://schemas.microsoft.com/office/powerpoint/2010/main" val="658704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31</a:t>
            </a:fld>
            <a:endParaRPr lang="en-US"/>
          </a:p>
        </p:txBody>
      </p:sp>
    </p:spTree>
    <p:extLst>
      <p:ext uri="{BB962C8B-B14F-4D97-AF65-F5344CB8AC3E}">
        <p14:creationId xmlns:p14="http://schemas.microsoft.com/office/powerpoint/2010/main" val="1082163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32</a:t>
            </a:fld>
            <a:endParaRPr lang="en-US"/>
          </a:p>
        </p:txBody>
      </p:sp>
    </p:spTree>
    <p:extLst>
      <p:ext uri="{BB962C8B-B14F-4D97-AF65-F5344CB8AC3E}">
        <p14:creationId xmlns:p14="http://schemas.microsoft.com/office/powerpoint/2010/main" val="1105192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33</a:t>
            </a:fld>
            <a:endParaRPr lang="en-US"/>
          </a:p>
        </p:txBody>
      </p:sp>
    </p:spTree>
    <p:extLst>
      <p:ext uri="{BB962C8B-B14F-4D97-AF65-F5344CB8AC3E}">
        <p14:creationId xmlns:p14="http://schemas.microsoft.com/office/powerpoint/2010/main" val="1638558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34</a:t>
            </a:fld>
            <a:endParaRPr lang="en-US"/>
          </a:p>
        </p:txBody>
      </p:sp>
    </p:spTree>
    <p:extLst>
      <p:ext uri="{BB962C8B-B14F-4D97-AF65-F5344CB8AC3E}">
        <p14:creationId xmlns:p14="http://schemas.microsoft.com/office/powerpoint/2010/main" val="1763892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35</a:t>
            </a:fld>
            <a:endParaRPr lang="en-US"/>
          </a:p>
        </p:txBody>
      </p:sp>
    </p:spTree>
    <p:extLst>
      <p:ext uri="{BB962C8B-B14F-4D97-AF65-F5344CB8AC3E}">
        <p14:creationId xmlns:p14="http://schemas.microsoft.com/office/powerpoint/2010/main" val="93180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36</a:t>
            </a:fld>
            <a:endParaRPr lang="en-US"/>
          </a:p>
        </p:txBody>
      </p:sp>
    </p:spTree>
    <p:extLst>
      <p:ext uri="{BB962C8B-B14F-4D97-AF65-F5344CB8AC3E}">
        <p14:creationId xmlns:p14="http://schemas.microsoft.com/office/powerpoint/2010/main" val="748448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37</a:t>
            </a:fld>
            <a:endParaRPr lang="en-US"/>
          </a:p>
        </p:txBody>
      </p:sp>
    </p:spTree>
    <p:extLst>
      <p:ext uri="{BB962C8B-B14F-4D97-AF65-F5344CB8AC3E}">
        <p14:creationId xmlns:p14="http://schemas.microsoft.com/office/powerpoint/2010/main" val="1023288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3</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3</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baseline="0" dirty="0"/>
              <a:t>For instance, describe the image in a sentence</a:t>
            </a:r>
            <a:endParaRPr lang="en-US" dirty="0"/>
          </a:p>
        </p:txBody>
      </p:sp>
    </p:spTree>
    <p:extLst>
      <p:ext uri="{BB962C8B-B14F-4D97-AF65-F5344CB8AC3E}">
        <p14:creationId xmlns:p14="http://schemas.microsoft.com/office/powerpoint/2010/main" val="280945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38</a:t>
            </a:fld>
            <a:endParaRPr lang="en-US"/>
          </a:p>
        </p:txBody>
      </p:sp>
    </p:spTree>
    <p:extLst>
      <p:ext uri="{BB962C8B-B14F-4D97-AF65-F5344CB8AC3E}">
        <p14:creationId xmlns:p14="http://schemas.microsoft.com/office/powerpoint/2010/main" val="1003429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39</a:t>
            </a:fld>
            <a:endParaRPr lang="en-US"/>
          </a:p>
        </p:txBody>
      </p:sp>
    </p:spTree>
    <p:extLst>
      <p:ext uri="{BB962C8B-B14F-4D97-AF65-F5344CB8AC3E}">
        <p14:creationId xmlns:p14="http://schemas.microsoft.com/office/powerpoint/2010/main" val="452880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793151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41</a:t>
            </a:fld>
            <a:endParaRPr lang="en-US"/>
          </a:p>
        </p:txBody>
      </p:sp>
    </p:spTree>
    <p:extLst>
      <p:ext uri="{BB962C8B-B14F-4D97-AF65-F5344CB8AC3E}">
        <p14:creationId xmlns:p14="http://schemas.microsoft.com/office/powerpoint/2010/main" val="2105081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42</a:t>
            </a:fld>
            <a:endParaRPr lang="en-US"/>
          </a:p>
        </p:txBody>
      </p:sp>
    </p:spTree>
    <p:extLst>
      <p:ext uri="{BB962C8B-B14F-4D97-AF65-F5344CB8AC3E}">
        <p14:creationId xmlns:p14="http://schemas.microsoft.com/office/powerpoint/2010/main" val="1015027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43</a:t>
            </a:fld>
            <a:endParaRPr lang="en-US"/>
          </a:p>
        </p:txBody>
      </p:sp>
    </p:spTree>
    <p:extLst>
      <p:ext uri="{BB962C8B-B14F-4D97-AF65-F5344CB8AC3E}">
        <p14:creationId xmlns:p14="http://schemas.microsoft.com/office/powerpoint/2010/main" val="1067055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44</a:t>
            </a:fld>
            <a:endParaRPr lang="en-US"/>
          </a:p>
        </p:txBody>
      </p:sp>
    </p:spTree>
    <p:extLst>
      <p:ext uri="{BB962C8B-B14F-4D97-AF65-F5344CB8AC3E}">
        <p14:creationId xmlns:p14="http://schemas.microsoft.com/office/powerpoint/2010/main" val="1853624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45</a:t>
            </a:fld>
            <a:endParaRPr lang="en-US"/>
          </a:p>
        </p:txBody>
      </p:sp>
    </p:spTree>
    <p:extLst>
      <p:ext uri="{BB962C8B-B14F-4D97-AF65-F5344CB8AC3E}">
        <p14:creationId xmlns:p14="http://schemas.microsoft.com/office/powerpoint/2010/main" val="539098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46</a:t>
            </a:fld>
            <a:endParaRPr lang="en-US"/>
          </a:p>
        </p:txBody>
      </p:sp>
    </p:spTree>
    <p:extLst>
      <p:ext uri="{BB962C8B-B14F-4D97-AF65-F5344CB8AC3E}">
        <p14:creationId xmlns:p14="http://schemas.microsoft.com/office/powerpoint/2010/main" val="1026487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47</a:t>
            </a:fld>
            <a:endParaRPr lang="en-US"/>
          </a:p>
        </p:txBody>
      </p:sp>
    </p:spTree>
    <p:extLst>
      <p:ext uri="{BB962C8B-B14F-4D97-AF65-F5344CB8AC3E}">
        <p14:creationId xmlns:p14="http://schemas.microsoft.com/office/powerpoint/2010/main" val="539400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4</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4</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a:t>Or tell a story about the image</a:t>
            </a:r>
          </a:p>
        </p:txBody>
      </p:sp>
    </p:spTree>
    <p:extLst>
      <p:ext uri="{BB962C8B-B14F-4D97-AF65-F5344CB8AC3E}">
        <p14:creationId xmlns:p14="http://schemas.microsoft.com/office/powerpoint/2010/main" val="1686937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48</a:t>
            </a:fld>
            <a:endParaRPr lang="en-US"/>
          </a:p>
        </p:txBody>
      </p:sp>
    </p:spTree>
    <p:extLst>
      <p:ext uri="{BB962C8B-B14F-4D97-AF65-F5344CB8AC3E}">
        <p14:creationId xmlns:p14="http://schemas.microsoft.com/office/powerpoint/2010/main" val="1032898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428463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50</a:t>
            </a:fld>
            <a:endParaRPr lang="en-US"/>
          </a:p>
        </p:txBody>
      </p:sp>
    </p:spTree>
    <p:extLst>
      <p:ext uri="{BB962C8B-B14F-4D97-AF65-F5344CB8AC3E}">
        <p14:creationId xmlns:p14="http://schemas.microsoft.com/office/powerpoint/2010/main" val="470662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51</a:t>
            </a:fld>
            <a:endParaRPr lang="en-US"/>
          </a:p>
        </p:txBody>
      </p:sp>
    </p:spTree>
    <p:extLst>
      <p:ext uri="{BB962C8B-B14F-4D97-AF65-F5344CB8AC3E}">
        <p14:creationId xmlns:p14="http://schemas.microsoft.com/office/powerpoint/2010/main" val="4011670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52</a:t>
            </a:fld>
            <a:endParaRPr lang="en-US"/>
          </a:p>
        </p:txBody>
      </p:sp>
    </p:spTree>
    <p:extLst>
      <p:ext uri="{BB962C8B-B14F-4D97-AF65-F5344CB8AC3E}">
        <p14:creationId xmlns:p14="http://schemas.microsoft.com/office/powerpoint/2010/main" val="9489555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53</a:t>
            </a:fld>
            <a:endParaRPr lang="en-US"/>
          </a:p>
        </p:txBody>
      </p:sp>
    </p:spTree>
    <p:extLst>
      <p:ext uri="{BB962C8B-B14F-4D97-AF65-F5344CB8AC3E}">
        <p14:creationId xmlns:p14="http://schemas.microsoft.com/office/powerpoint/2010/main" val="1782639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54</a:t>
            </a:fld>
            <a:endParaRPr lang="en-US"/>
          </a:p>
        </p:txBody>
      </p:sp>
    </p:spTree>
    <p:extLst>
      <p:ext uri="{BB962C8B-B14F-4D97-AF65-F5344CB8AC3E}">
        <p14:creationId xmlns:p14="http://schemas.microsoft.com/office/powerpoint/2010/main" val="600627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45240-2A50-4ED3-8A7E-BB54444613E0}" type="slidenum">
              <a:rPr lang="en-US" smtClean="0"/>
              <a:t>55</a:t>
            </a:fld>
            <a:endParaRPr lang="en-US"/>
          </a:p>
        </p:txBody>
      </p:sp>
    </p:spTree>
    <p:extLst>
      <p:ext uri="{BB962C8B-B14F-4D97-AF65-F5344CB8AC3E}">
        <p14:creationId xmlns:p14="http://schemas.microsoft.com/office/powerpoint/2010/main" val="599652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6F08476-A66A-C340-9826-A11648DC6828}" type="slidenum">
              <a:rPr lang="en-US" smtClean="0"/>
              <a:t>62</a:t>
            </a:fld>
            <a:endParaRPr lang="en-US"/>
          </a:p>
        </p:txBody>
      </p:sp>
    </p:spTree>
    <p:extLst>
      <p:ext uri="{BB962C8B-B14F-4D97-AF65-F5344CB8AC3E}">
        <p14:creationId xmlns:p14="http://schemas.microsoft.com/office/powerpoint/2010/main" val="2741096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6F08476-A66A-C340-9826-A11648DC6828}" type="slidenum">
              <a:rPr lang="en-US" smtClean="0"/>
              <a:t>63</a:t>
            </a:fld>
            <a:endParaRPr lang="en-US"/>
          </a:p>
        </p:txBody>
      </p:sp>
    </p:spTree>
    <p:extLst>
      <p:ext uri="{BB962C8B-B14F-4D97-AF65-F5344CB8AC3E}">
        <p14:creationId xmlns:p14="http://schemas.microsoft.com/office/powerpoint/2010/main" val="2584507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5</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5</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a:t>Or answer a question about the image</a:t>
            </a:r>
          </a:p>
        </p:txBody>
      </p:sp>
    </p:spTree>
    <p:extLst>
      <p:ext uri="{BB962C8B-B14F-4D97-AF65-F5344CB8AC3E}">
        <p14:creationId xmlns:p14="http://schemas.microsoft.com/office/powerpoint/2010/main" val="12755219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6F08476-A66A-C340-9826-A11648DC6828}" type="slidenum">
              <a:rPr lang="en-US" smtClean="0"/>
              <a:t>64</a:t>
            </a:fld>
            <a:endParaRPr lang="en-US"/>
          </a:p>
        </p:txBody>
      </p:sp>
    </p:spTree>
    <p:extLst>
      <p:ext uri="{BB962C8B-B14F-4D97-AF65-F5344CB8AC3E}">
        <p14:creationId xmlns:p14="http://schemas.microsoft.com/office/powerpoint/2010/main" val="1272814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6F08476-A66A-C340-9826-A11648DC6828}" type="slidenum">
              <a:rPr lang="en-US" smtClean="0"/>
              <a:t>65</a:t>
            </a:fld>
            <a:endParaRPr lang="en-US"/>
          </a:p>
        </p:txBody>
      </p:sp>
    </p:spTree>
    <p:extLst>
      <p:ext uri="{BB962C8B-B14F-4D97-AF65-F5344CB8AC3E}">
        <p14:creationId xmlns:p14="http://schemas.microsoft.com/office/powerpoint/2010/main" val="475214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28:00</a:t>
            </a:r>
          </a:p>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84</a:t>
            </a:fld>
            <a:endParaRPr lang="en-US" dirty="0"/>
          </a:p>
        </p:txBody>
      </p:sp>
    </p:spTree>
    <p:extLst>
      <p:ext uri="{BB962C8B-B14F-4D97-AF65-F5344CB8AC3E}">
        <p14:creationId xmlns:p14="http://schemas.microsoft.com/office/powerpoint/2010/main" val="23246435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we see,</a:t>
            </a:r>
            <a:r>
              <a:rPr lang="en-IN" baseline="0" dirty="0"/>
              <a:t> that training on balanced dataset yield better results </a:t>
            </a:r>
          </a:p>
          <a:p>
            <a:r>
              <a:rPr lang="en-IN" dirty="0"/>
              <a:t>because the models trained on balanced data have to learn to extract visual information to answer the question correctly, </a:t>
            </a:r>
          </a:p>
          <a:p>
            <a:r>
              <a:rPr lang="en-IN" dirty="0"/>
              <a:t>since they are no longer able to exploit language biases in the training set. </a:t>
            </a:r>
          </a:p>
          <a:p>
            <a:endParaRPr lang="en-IN" dirty="0"/>
          </a:p>
          <a:p>
            <a:r>
              <a:rPr lang="en-IN" dirty="0"/>
              <a:t>Where as models trained on the unbalanced set are blindsided into learning strong language priors, which are then not available at test time</a:t>
            </a:r>
          </a:p>
        </p:txBody>
      </p:sp>
      <p:sp>
        <p:nvSpPr>
          <p:cNvPr id="4" name="Slide Number Placeholder 3"/>
          <p:cNvSpPr>
            <a:spLocks noGrp="1"/>
          </p:cNvSpPr>
          <p:nvPr>
            <p:ph type="sldNum" sz="quarter" idx="10"/>
          </p:nvPr>
        </p:nvSpPr>
        <p:spPr/>
        <p:txBody>
          <a:bodyPr/>
          <a:lstStyle/>
          <a:p>
            <a:fld id="{79ED7DFD-8A59-4056-A412-A853B3CDC28C}" type="slidenum">
              <a:rPr lang="en-IN" smtClean="0"/>
              <a:t>87</a:t>
            </a:fld>
            <a:endParaRPr lang="en-IN"/>
          </a:p>
        </p:txBody>
      </p:sp>
    </p:spTree>
    <p:extLst>
      <p:ext uri="{BB962C8B-B14F-4D97-AF65-F5344CB8AC3E}">
        <p14:creationId xmlns:p14="http://schemas.microsoft.com/office/powerpoint/2010/main" val="25996134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number of studies have found that these models are heavily driven by</a:t>
            </a:r>
          </a:p>
          <a:p>
            <a:r>
              <a:rPr lang="en-US" sz="1200" kern="1200" dirty="0">
                <a:solidFill>
                  <a:schemeClr val="tx1"/>
                </a:solidFill>
                <a:effectLst/>
                <a:latin typeface="+mn-lt"/>
                <a:ea typeface="+mn-ea"/>
                <a:cs typeface="+mn-cs"/>
              </a:rPr>
              <a:t>superficial correlations in the training data </a:t>
            </a:r>
          </a:p>
          <a:p>
            <a:r>
              <a:rPr lang="en-US" sz="1200" kern="1200" dirty="0">
                <a:solidFill>
                  <a:schemeClr val="tx1"/>
                </a:solidFill>
                <a:effectLst/>
                <a:latin typeface="+mn-lt"/>
                <a:ea typeface="+mn-ea"/>
                <a:cs typeface="+mn-cs"/>
              </a:rPr>
              <a:t>and lack sufficient image grounding and compositionality.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a:t>
            </a:r>
            <a:r>
              <a:rPr lang="en-US" sz="1200" kern="1200" baseline="0" dirty="0">
                <a:solidFill>
                  <a:schemeClr val="tx1"/>
                </a:solidFill>
                <a:effectLst/>
                <a:latin typeface="+mn-lt"/>
                <a:ea typeface="+mn-ea"/>
                <a:cs typeface="+mn-cs"/>
              </a:rPr>
              <a:t> me provide you an example. In the VQA dataset, the most popular answer for questions starting with “What color is the” is white. </a:t>
            </a:r>
          </a:p>
          <a:p>
            <a:r>
              <a:rPr lang="en-US" sz="1200" kern="1200" baseline="0" dirty="0">
                <a:solidFill>
                  <a:schemeClr val="tx1"/>
                </a:solidFill>
                <a:effectLst/>
                <a:latin typeface="+mn-lt"/>
                <a:ea typeface="+mn-ea"/>
                <a:cs typeface="+mn-cs"/>
              </a:rPr>
              <a:t>Here is an example data point from training set. The question is about the color of the dog and the correct answer is white.</a:t>
            </a:r>
          </a:p>
          <a:p>
            <a:endParaRPr lang="en-US" sz="120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2160BCD-1A21-1643-957A-E595CF8C3A9D}" type="slidenum">
              <a:rPr lang="en-US" smtClean="0"/>
              <a:t>88</a:t>
            </a:fld>
            <a:endParaRPr lang="en-US"/>
          </a:p>
        </p:txBody>
      </p:sp>
    </p:spTree>
    <p:extLst>
      <p:ext uri="{BB962C8B-B14F-4D97-AF65-F5344CB8AC3E}">
        <p14:creationId xmlns:p14="http://schemas.microsoft.com/office/powerpoint/2010/main" val="31426528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Now, at test time, the same question is asked on a different image with the correct answer being black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2160BCD-1A21-1643-957A-E595CF8C3A9D}" type="slidenum">
              <a:rPr lang="en-US" smtClean="0"/>
              <a:t>89</a:t>
            </a:fld>
            <a:endParaRPr lang="en-US"/>
          </a:p>
        </p:txBody>
      </p:sp>
    </p:spTree>
    <p:extLst>
      <p:ext uri="{BB962C8B-B14F-4D97-AF65-F5344CB8AC3E}">
        <p14:creationId xmlns:p14="http://schemas.microsoft.com/office/powerpoint/2010/main" val="3015831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But existing VQA models predict white as the answer.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shows that the VQA models tend to memorize the prior answer given the question type and lack sufficient image grounding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160BCD-1A21-1643-957A-E595CF8C3A9D}" type="slidenum">
              <a:rPr lang="en-US" smtClean="0"/>
              <a:t>90</a:t>
            </a:fld>
            <a:endParaRPr lang="en-US"/>
          </a:p>
        </p:txBody>
      </p:sp>
    </p:spTree>
    <p:extLst>
      <p:ext uri="{BB962C8B-B14F-4D97-AF65-F5344CB8AC3E}">
        <p14:creationId xmlns:p14="http://schemas.microsoft.com/office/powerpoint/2010/main" val="1459892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a:t>
            </a:r>
            <a:r>
              <a:rPr lang="en-US" baseline="0" dirty="0"/>
              <a:t>e is another example. This time the question type is “Is the person” with “no” being the most common answer in training set.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when the same question is asked on a different image where the answer is opposite, the models fail.</a:t>
            </a:r>
            <a:endParaRPr lang="en-US" dirty="0"/>
          </a:p>
          <a:p>
            <a:endParaRPr lang="en-US" dirty="0"/>
          </a:p>
        </p:txBody>
      </p:sp>
      <p:sp>
        <p:nvSpPr>
          <p:cNvPr id="4" name="Slide Number Placeholder 3"/>
          <p:cNvSpPr>
            <a:spLocks noGrp="1"/>
          </p:cNvSpPr>
          <p:nvPr>
            <p:ph type="sldNum" sz="quarter" idx="10"/>
          </p:nvPr>
        </p:nvSpPr>
        <p:spPr/>
        <p:txBody>
          <a:bodyPr/>
          <a:lstStyle/>
          <a:p>
            <a:fld id="{42160BCD-1A21-1643-957A-E595CF8C3A9D}" type="slidenum">
              <a:rPr lang="en-US" smtClean="0"/>
              <a:t>91</a:t>
            </a:fld>
            <a:endParaRPr lang="en-US"/>
          </a:p>
        </p:txBody>
      </p:sp>
    </p:spTree>
    <p:extLst>
      <p:ext uri="{BB962C8B-B14F-4D97-AF65-F5344CB8AC3E}">
        <p14:creationId xmlns:p14="http://schemas.microsoft.com/office/powerpoint/2010/main" val="6832045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existing setup is problematic because:</a:t>
            </a:r>
            <a:endParaRPr lang="en-US" baseline="0" dirty="0"/>
          </a:p>
          <a:p>
            <a:endParaRPr lang="en-US" baseline="0" dirty="0"/>
          </a:p>
          <a:p>
            <a:pPr marL="228600" indent="-228600">
              <a:buAutoNum type="arabicPeriod"/>
            </a:pPr>
            <a:r>
              <a:rPr lang="en-US" baseline="0" dirty="0"/>
              <a:t>Existing VQA datasets have IID train-test splits, so the priors in training data carry over to the test set.</a:t>
            </a:r>
          </a:p>
          <a:p>
            <a:pPr marL="228600" indent="-228600">
              <a:buAutoNum type="arabicPeriod"/>
            </a:pPr>
            <a:r>
              <a:rPr lang="en-US" baseline="0" dirty="0"/>
              <a:t>Hence, models which reply on sort of sophisticated memorization of training data demonstrate acceptable performance on test set.</a:t>
            </a:r>
          </a:p>
          <a:p>
            <a:pPr marL="228600" indent="-228600">
              <a:buAutoNum type="arabicPeriod"/>
            </a:pPr>
            <a:endParaRPr lang="en-US" baseline="0" dirty="0"/>
          </a:p>
          <a:p>
            <a:r>
              <a:rPr lang="en-US" sz="1200" kern="1200" dirty="0">
                <a:solidFill>
                  <a:schemeClr val="tx1"/>
                </a:solidFill>
                <a:effectLst/>
                <a:latin typeface="+mn-lt"/>
                <a:ea typeface="+mn-ea"/>
                <a:cs typeface="+mn-cs"/>
              </a:rPr>
              <a:t>This makes it difficult to benchmark progress in VQA and computer</a:t>
            </a:r>
            <a:r>
              <a:rPr lang="en-US" sz="1200" kern="1200" baseline="0" dirty="0">
                <a:solidFill>
                  <a:schemeClr val="tx1"/>
                </a:solidFill>
                <a:effectLst/>
                <a:latin typeface="+mn-lt"/>
                <a:ea typeface="+mn-ea"/>
                <a:cs typeface="+mn-cs"/>
              </a:rPr>
              <a:t> vision in general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it becomes unclear what the source of the improvements is and to what extent VQA models</a:t>
            </a:r>
          </a:p>
          <a:p>
            <a:r>
              <a:rPr lang="en-US" sz="1200" kern="1200" dirty="0">
                <a:solidFill>
                  <a:schemeClr val="tx1"/>
                </a:solidFill>
                <a:effectLst/>
                <a:latin typeface="+mn-lt"/>
                <a:ea typeface="+mn-ea"/>
                <a:cs typeface="+mn-cs"/>
              </a:rPr>
              <a:t>have learned to ground concepts in images or reason about novel compositions of known concepts.</a:t>
            </a:r>
          </a:p>
          <a:p>
            <a:pPr marL="228600" indent="-228600">
              <a:buAutoNum type="arabicPeriod"/>
            </a:pPr>
            <a:endParaRPr lang="en-US" baseline="0" dirty="0"/>
          </a:p>
        </p:txBody>
      </p:sp>
      <p:sp>
        <p:nvSpPr>
          <p:cNvPr id="4" name="Slide Number Placeholder 3"/>
          <p:cNvSpPr>
            <a:spLocks noGrp="1"/>
          </p:cNvSpPr>
          <p:nvPr>
            <p:ph type="sldNum" sz="quarter" idx="10"/>
          </p:nvPr>
        </p:nvSpPr>
        <p:spPr/>
        <p:txBody>
          <a:bodyPr/>
          <a:lstStyle/>
          <a:p>
            <a:fld id="{42160BCD-1A21-1643-957A-E595CF8C3A9D}" type="slidenum">
              <a:rPr lang="en-US" smtClean="0"/>
              <a:t>92</a:t>
            </a:fld>
            <a:endParaRPr lang="en-US"/>
          </a:p>
        </p:txBody>
      </p:sp>
    </p:spTree>
    <p:extLst>
      <p:ext uri="{BB962C8B-B14F-4D97-AF65-F5344CB8AC3E}">
        <p14:creationId xmlns:p14="http://schemas.microsoft.com/office/powerpoint/2010/main" val="4110193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disentangle these factors, we present a new split of the VQA dataset, called Visual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Question Answering under Changing Priors (VQA-CP).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new dataset is created by re-organizing the train and </a:t>
            </a:r>
            <a:r>
              <a:rPr lang="en-US" sz="1200" kern="1200" dirty="0" err="1">
                <a:solidFill>
                  <a:schemeClr val="tx1"/>
                </a:solidFill>
                <a:effectLst/>
                <a:latin typeface="+mn-lt"/>
                <a:ea typeface="+mn-ea"/>
                <a:cs typeface="+mn-cs"/>
              </a:rPr>
              <a:t>val</a:t>
            </a:r>
            <a:r>
              <a:rPr lang="en-US" sz="1200" kern="1200" dirty="0">
                <a:solidFill>
                  <a:schemeClr val="tx1"/>
                </a:solidFill>
                <a:effectLst/>
                <a:latin typeface="+mn-lt"/>
                <a:ea typeface="+mn-ea"/>
                <a:cs typeface="+mn-cs"/>
              </a:rPr>
              <a:t> splits of the VQA dataset.</a:t>
            </a:r>
          </a:p>
          <a:p>
            <a:endParaRPr lang="en-US" dirty="0"/>
          </a:p>
        </p:txBody>
      </p:sp>
      <p:sp>
        <p:nvSpPr>
          <p:cNvPr id="4" name="Slide Number Placeholder 3"/>
          <p:cNvSpPr>
            <a:spLocks noGrp="1"/>
          </p:cNvSpPr>
          <p:nvPr>
            <p:ph type="sldNum" sz="quarter" idx="10"/>
          </p:nvPr>
        </p:nvSpPr>
        <p:spPr/>
        <p:txBody>
          <a:bodyPr/>
          <a:lstStyle/>
          <a:p>
            <a:fld id="{42160BCD-1A21-1643-957A-E595CF8C3A9D}" type="slidenum">
              <a:rPr lang="en-US" smtClean="0"/>
              <a:t>93</a:t>
            </a:fld>
            <a:endParaRPr lang="en-US"/>
          </a:p>
        </p:txBody>
      </p:sp>
    </p:spTree>
    <p:extLst>
      <p:ext uri="{BB962C8B-B14F-4D97-AF65-F5344CB8AC3E}">
        <p14:creationId xmlns:p14="http://schemas.microsoft.com/office/powerpoint/2010/main" val="3289394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6</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6</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a:t>Or maybe even having a conversation about the image with a human.</a:t>
            </a:r>
          </a:p>
        </p:txBody>
      </p:sp>
    </p:spTree>
    <p:extLst>
      <p:ext uri="{BB962C8B-B14F-4D97-AF65-F5344CB8AC3E}">
        <p14:creationId xmlns:p14="http://schemas.microsoft.com/office/powerpoint/2010/main" val="1515951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In such a way that the distribution of</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answers per question-type is by design different  in the test split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compared to the training split.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for</a:t>
            </a:r>
            <a:r>
              <a:rPr lang="en-US" sz="1200" kern="1200" baseline="0" dirty="0">
                <a:solidFill>
                  <a:schemeClr val="tx1"/>
                </a:solidFill>
                <a:effectLst/>
                <a:latin typeface="+mn-lt"/>
                <a:ea typeface="+mn-ea"/>
                <a:cs typeface="+mn-cs"/>
              </a:rPr>
              <a:t> the question type “what sport”, “</a:t>
            </a:r>
            <a:r>
              <a:rPr lang="en-US" sz="1200" kern="1200" dirty="0">
                <a:solidFill>
                  <a:schemeClr val="tx1"/>
                </a:solidFill>
                <a:effectLst/>
                <a:latin typeface="+mn-lt"/>
                <a:ea typeface="+mn-ea"/>
                <a:cs typeface="+mn-cs"/>
              </a:rPr>
              <a:t>tennis’  is the most frequent answer in train split whereas ‘skiing’ is the most frequent</a:t>
            </a:r>
            <a:r>
              <a:rPr lang="en-US" sz="1200" kern="1200" baseline="0" dirty="0">
                <a:solidFill>
                  <a:schemeClr val="tx1"/>
                </a:solidFill>
                <a:effectLst/>
                <a:latin typeface="+mn-lt"/>
                <a:ea typeface="+mn-ea"/>
                <a:cs typeface="+mn-cs"/>
              </a:rPr>
              <a:t> answer in test split.</a:t>
            </a:r>
            <a:endParaRPr lang="en-US" dirty="0"/>
          </a:p>
        </p:txBody>
      </p:sp>
      <p:sp>
        <p:nvSpPr>
          <p:cNvPr id="4" name="Slide Number Placeholder 3"/>
          <p:cNvSpPr>
            <a:spLocks noGrp="1"/>
          </p:cNvSpPr>
          <p:nvPr>
            <p:ph type="sldNum" sz="quarter" idx="10"/>
          </p:nvPr>
        </p:nvSpPr>
        <p:spPr/>
        <p:txBody>
          <a:bodyPr/>
          <a:lstStyle/>
          <a:p>
            <a:fld id="{42160BCD-1A21-1643-957A-E595CF8C3A9D}" type="slidenum">
              <a:rPr lang="en-US" smtClean="0"/>
              <a:t>94</a:t>
            </a:fld>
            <a:endParaRPr lang="en-US"/>
          </a:p>
        </p:txBody>
      </p:sp>
    </p:spTree>
    <p:extLst>
      <p:ext uri="{BB962C8B-B14F-4D97-AF65-F5344CB8AC3E}">
        <p14:creationId xmlns:p14="http://schemas.microsoft.com/office/powerpoint/2010/main" val="7586645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To demonstrate the difficulty of the</a:t>
            </a:r>
            <a:r>
              <a:rPr lang="en-US" sz="1200" kern="1200" baseline="0" dirty="0">
                <a:solidFill>
                  <a:schemeClr val="tx1"/>
                </a:solidFill>
                <a:effectLst/>
                <a:latin typeface="+mn-lt"/>
                <a:ea typeface="+mn-ea"/>
                <a:cs typeface="+mn-cs"/>
              </a:rPr>
              <a:t> proposed</a:t>
            </a:r>
            <a:r>
              <a:rPr lang="en-US" sz="1200" kern="1200" dirty="0">
                <a:solidFill>
                  <a:schemeClr val="tx1"/>
                </a:solidFill>
                <a:effectLst/>
                <a:latin typeface="+mn-lt"/>
                <a:ea typeface="+mn-ea"/>
                <a:cs typeface="+mn-cs"/>
              </a:rPr>
              <a:t> VQA-CP splits, we report the performance of several existing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VQA models including</a:t>
            </a:r>
            <a:r>
              <a:rPr lang="en-US" sz="1200" kern="1200" baseline="0" dirty="0">
                <a:solidFill>
                  <a:schemeClr val="tx1"/>
                </a:solidFill>
                <a:effectLst/>
                <a:latin typeface="+mn-lt"/>
                <a:ea typeface="+mn-ea"/>
                <a:cs typeface="+mn-cs"/>
              </a:rPr>
              <a:t> the VQA challenge winner</a:t>
            </a:r>
            <a:r>
              <a:rPr lang="en-US" sz="1200" kern="1200" dirty="0">
                <a:solidFill>
                  <a:schemeClr val="tx1"/>
                </a:solidFill>
                <a:effectLst/>
                <a:latin typeface="+mn-lt"/>
                <a:ea typeface="+mn-ea"/>
                <a:cs typeface="+mn-cs"/>
              </a:rPr>
              <a:t> on VQA-CP splits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key finding is that the performance of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tested existing models drops significantly when trained and evaluated on VQA-CP </a:t>
            </a:r>
          </a:p>
          <a:p>
            <a:r>
              <a:rPr lang="en-US" sz="1200" kern="1200" dirty="0">
                <a:solidFill>
                  <a:schemeClr val="tx1"/>
                </a:solidFill>
                <a:effectLst/>
                <a:latin typeface="+mn-lt"/>
                <a:ea typeface="+mn-ea"/>
                <a:cs typeface="+mn-cs"/>
              </a:rPr>
              <a:t>compared 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training and evaluation on the original VQA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dataset.</a:t>
            </a:r>
          </a:p>
          <a:p>
            <a:endParaRPr lang="en-US" dirty="0"/>
          </a:p>
        </p:txBody>
      </p:sp>
      <p:sp>
        <p:nvSpPr>
          <p:cNvPr id="4" name="Slide Number Placeholder 3"/>
          <p:cNvSpPr>
            <a:spLocks noGrp="1"/>
          </p:cNvSpPr>
          <p:nvPr>
            <p:ph type="sldNum" sz="quarter" idx="10"/>
          </p:nvPr>
        </p:nvSpPr>
        <p:spPr/>
        <p:txBody>
          <a:bodyPr/>
          <a:lstStyle/>
          <a:p>
            <a:fld id="{42160BCD-1A21-1643-957A-E595CF8C3A9D}" type="slidenum">
              <a:rPr lang="en-US" smtClean="0"/>
              <a:t>95</a:t>
            </a:fld>
            <a:endParaRPr lang="en-US"/>
          </a:p>
        </p:txBody>
      </p:sp>
    </p:spTree>
    <p:extLst>
      <p:ext uri="{BB962C8B-B14F-4D97-AF65-F5344CB8AC3E}">
        <p14:creationId xmlns:p14="http://schemas.microsoft.com/office/powerpoint/2010/main" val="3444599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full model.</a:t>
            </a:r>
          </a:p>
          <a:p>
            <a:endParaRPr lang="en-US" dirty="0"/>
          </a:p>
          <a:p>
            <a:r>
              <a:rPr lang="en-US" dirty="0"/>
              <a:t>At test time,</a:t>
            </a:r>
            <a:r>
              <a:rPr lang="en-US" baseline="0" dirty="0"/>
              <a:t> we have a question classifier which is LSTM + FC layers to classify whether a given question is yes/no question or non yes/no question</a:t>
            </a:r>
            <a:endParaRPr lang="en-US" dirty="0"/>
          </a:p>
        </p:txBody>
      </p:sp>
      <p:sp>
        <p:nvSpPr>
          <p:cNvPr id="4" name="Slide Number Placeholder 3"/>
          <p:cNvSpPr>
            <a:spLocks noGrp="1"/>
          </p:cNvSpPr>
          <p:nvPr>
            <p:ph type="sldNum" sz="quarter" idx="10"/>
          </p:nvPr>
        </p:nvSpPr>
        <p:spPr/>
        <p:txBody>
          <a:bodyPr/>
          <a:lstStyle/>
          <a:p>
            <a:fld id="{42160BCD-1A21-1643-957A-E595CF8C3A9D}" type="slidenum">
              <a:rPr lang="en-US" smtClean="0"/>
              <a:t>96</a:t>
            </a:fld>
            <a:endParaRPr lang="en-US"/>
          </a:p>
        </p:txBody>
      </p:sp>
    </p:spTree>
    <p:extLst>
      <p:ext uri="{BB962C8B-B14F-4D97-AF65-F5344CB8AC3E}">
        <p14:creationId xmlns:p14="http://schemas.microsoft.com/office/powerpoint/2010/main" val="22319556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117</a:t>
            </a:fld>
            <a:endParaRPr lang="en-US" dirty="0"/>
          </a:p>
        </p:txBody>
      </p:sp>
    </p:spTree>
    <p:extLst>
      <p:ext uri="{BB962C8B-B14F-4D97-AF65-F5344CB8AC3E}">
        <p14:creationId xmlns:p14="http://schemas.microsoft.com/office/powerpoint/2010/main" val="5243435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28:00</a:t>
            </a:r>
          </a:p>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131</a:t>
            </a:fld>
            <a:endParaRPr lang="en-US" dirty="0"/>
          </a:p>
        </p:txBody>
      </p:sp>
    </p:spTree>
    <p:extLst>
      <p:ext uri="{BB962C8B-B14F-4D97-AF65-F5344CB8AC3E}">
        <p14:creationId xmlns:p14="http://schemas.microsoft.com/office/powerpoint/2010/main" val="2511853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7</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7</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a:t>I want to build systems that can understand images, </a:t>
            </a:r>
          </a:p>
        </p:txBody>
      </p:sp>
    </p:spTree>
    <p:extLst>
      <p:ext uri="{BB962C8B-B14F-4D97-AF65-F5344CB8AC3E}">
        <p14:creationId xmlns:p14="http://schemas.microsoft.com/office/powerpoint/2010/main" val="856284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8</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8</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a:t>connect this understanding to words, </a:t>
            </a:r>
          </a:p>
        </p:txBody>
      </p:sp>
    </p:spTree>
    <p:extLst>
      <p:ext uri="{BB962C8B-B14F-4D97-AF65-F5344CB8AC3E}">
        <p14:creationId xmlns:p14="http://schemas.microsoft.com/office/powerpoint/2010/main" val="1283084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9</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9</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a:t>and communicate this understanding</a:t>
            </a:r>
            <a:r>
              <a:rPr lang="en-US" baseline="0" dirty="0"/>
              <a:t> in a human-like fashion, which is likely to involve common sense reasoning.</a:t>
            </a:r>
            <a:endParaRPr lang="en-US" dirty="0"/>
          </a:p>
        </p:txBody>
      </p:sp>
    </p:spTree>
    <p:extLst>
      <p:ext uri="{BB962C8B-B14F-4D97-AF65-F5344CB8AC3E}">
        <p14:creationId xmlns:p14="http://schemas.microsoft.com/office/powerpoint/2010/main" val="192083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4"/>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F76C56C-EAC3-7549-A1D9-63B2FF76B798}" type="datetime1">
              <a:rPr lang="en-US" smtClean="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355981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B4EBE6-588E-6043-8ABD-1DBE89856220}" type="datetime1">
              <a:rPr lang="en-US" smtClean="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262657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0E696A-0494-904B-B84A-FD35A6A12FBC}" type="datetime1">
              <a:rPr lang="en-US" smtClean="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1904868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84E93E-C1D6-834E-A74F-E7A5F7C495F3}" type="datetime1">
              <a:rPr lang="en-US" smtClean="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03496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FEC534-4809-014D-88CA-A1893F7FEB75}" type="datetime1">
              <a:rPr lang="en-US" smtClean="0"/>
              <a:t>6/7/18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228485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8824BC-0E02-EE4C-862F-0449F370B4C8}" type="datetime1">
              <a:rPr lang="en-US" smtClean="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1405677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4"/>
            <a:ext cx="4040188" cy="395128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4"/>
            <a:ext cx="4041775" cy="395128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3CB41B-7EE9-A346-948D-4D3A39FC580E}" type="datetime1">
              <a:rPr lang="en-US" smtClean="0"/>
              <a:t>6/7/18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1087292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FACA29-14C7-0444-A4C6-4AA2B93ACC7F}" type="datetime1">
              <a:rPr lang="en-US" smtClean="0"/>
              <a:t>6/7/18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635866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5789B-3FA4-204E-A536-9975271D8D2B}" type="datetime1">
              <a:rPr lang="en-US" smtClean="0"/>
              <a:t>6/7/18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582201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E6C74A-E654-9740-83CA-BEE364B016F2}" type="datetime1">
              <a:rPr lang="en-US" smtClean="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163889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4"/>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13887B-7F5F-5942-B33F-A62105C11119}" type="datetime1">
              <a:rPr lang="en-US" smtClean="0"/>
              <a:t>6/7/18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891768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4"/>
          </a:xfrm>
          <a:prstGeom prst="rect">
            <a:avLst/>
          </a:prstGeom>
        </p:spPr>
        <p:txBody>
          <a:bodyPr vert="horz" lIns="91440" tIns="45720" rIns="91440" bIns="45720" rtlCol="0" anchor="ctr"/>
          <a:lstStyle>
            <a:lvl1pPr algn="l">
              <a:defRPr sz="1200">
                <a:solidFill>
                  <a:schemeClr val="tx1">
                    <a:tint val="75000"/>
                  </a:schemeClr>
                </a:solidFill>
              </a:defRPr>
            </a:lvl1pPr>
          </a:lstStyle>
          <a:p>
            <a:fld id="{9D76068A-346A-1D4C-BBE7-2028EBC13A7B}" type="datetime1">
              <a:rPr lang="en-US" smtClean="0"/>
              <a:t>6/7/18</a:t>
            </a:fld>
            <a:endParaRPr lang="en-US" dirty="0"/>
          </a:p>
        </p:txBody>
      </p:sp>
      <p:sp>
        <p:nvSpPr>
          <p:cNvPr id="5" name="Footer Placeholder 4"/>
          <p:cNvSpPr>
            <a:spLocks noGrp="1"/>
          </p:cNvSpPr>
          <p:nvPr>
            <p:ph type="ftr" sz="quarter" idx="3"/>
          </p:nvPr>
        </p:nvSpPr>
        <p:spPr>
          <a:xfrm>
            <a:off x="3124200" y="6356352"/>
            <a:ext cx="2895600" cy="3651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010400" y="6515112"/>
            <a:ext cx="2133600" cy="365124"/>
          </a:xfrm>
          <a:prstGeom prst="rect">
            <a:avLst/>
          </a:prstGeom>
        </p:spPr>
        <p:txBody>
          <a:bodyPr vert="horz" lIns="91440" tIns="45720" rIns="91440" bIns="45720" rtlCol="0" anchor="ctr"/>
          <a:lstStyle>
            <a:lvl1pPr algn="r">
              <a:defRPr sz="1200">
                <a:solidFill>
                  <a:schemeClr val="tx1">
                    <a:tint val="75000"/>
                  </a:schemeClr>
                </a:solidFill>
              </a:defRPr>
            </a:lvl1pPr>
          </a:lstStyle>
          <a:p>
            <a:fld id="{9A0204A8-AFB4-894B-B7A1-210E55B1E886}" type="slidenum">
              <a:rPr lang="en-US" smtClean="0"/>
              <a:t>‹#›</a:t>
            </a:fld>
            <a:endParaRPr lang="en-US" dirty="0"/>
          </a:p>
        </p:txBody>
      </p:sp>
      <p:sp>
        <p:nvSpPr>
          <p:cNvPr id="7" name="TextBox 6"/>
          <p:cNvSpPr txBox="1"/>
          <p:nvPr userDrawn="1"/>
        </p:nvSpPr>
        <p:spPr>
          <a:xfrm>
            <a:off x="0" y="6591498"/>
            <a:ext cx="8402638" cy="276999"/>
          </a:xfrm>
          <a:prstGeom prst="rect">
            <a:avLst/>
          </a:prstGeom>
          <a:noFill/>
        </p:spPr>
        <p:txBody>
          <a:bodyPr wrap="square" rtlCol="0">
            <a:spAutoFit/>
          </a:bodyPr>
          <a:lstStyle/>
          <a:p>
            <a:r>
              <a:rPr lang="en-US" sz="1200" dirty="0"/>
              <a:t>Slide credit: Devi Parikh</a:t>
            </a:r>
          </a:p>
        </p:txBody>
      </p:sp>
    </p:spTree>
    <p:extLst>
      <p:ext uri="{BB962C8B-B14F-4D97-AF65-F5344CB8AC3E}">
        <p14:creationId xmlns:p14="http://schemas.microsoft.com/office/powerpoint/2010/main" val="172418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jpeg"/></Relationships>
</file>

<file path=ppt/slides/_rels/slide1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5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5.tif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5.tiff"/></Relationships>
</file>

<file path=ppt/slides/_rels/slide6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image" Target="../media/image67.jpg"/><Relationship Id="rId1" Type="http://schemas.openxmlformats.org/officeDocument/2006/relationships/slideLayout" Target="../slideLayouts/slideLayout2.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s>
</file>

<file path=ppt/slides/_rels/slide71.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3" Type="http://schemas.openxmlformats.org/officeDocument/2006/relationships/image" Target="../media/image74.jpeg"/><Relationship Id="rId7" Type="http://schemas.openxmlformats.org/officeDocument/2006/relationships/image" Target="../media/image78.jpeg"/><Relationship Id="rId12" Type="http://schemas.openxmlformats.org/officeDocument/2006/relationships/image" Target="../media/image83.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jpeg"/><Relationship Id="rId11" Type="http://schemas.openxmlformats.org/officeDocument/2006/relationships/image" Target="../media/image82.jpeg"/><Relationship Id="rId5" Type="http://schemas.openxmlformats.org/officeDocument/2006/relationships/image" Target="../media/image76.jpeg"/><Relationship Id="rId10" Type="http://schemas.openxmlformats.org/officeDocument/2006/relationships/image" Target="../media/image81.jpeg"/><Relationship Id="rId4" Type="http://schemas.openxmlformats.org/officeDocument/2006/relationships/image" Target="../media/image75.jpeg"/><Relationship Id="rId9" Type="http://schemas.openxmlformats.org/officeDocument/2006/relationships/image" Target="../media/image80.jpeg"/></Relationships>
</file>

<file path=ppt/slides/_rels/slide72.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96.jpeg"/><Relationship Id="rId3" Type="http://schemas.openxmlformats.org/officeDocument/2006/relationships/image" Target="../media/image86.jpeg"/><Relationship Id="rId7" Type="http://schemas.openxmlformats.org/officeDocument/2006/relationships/image" Target="../media/image90.png"/><Relationship Id="rId12" Type="http://schemas.openxmlformats.org/officeDocument/2006/relationships/image" Target="../media/image95.jpe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jpeg"/><Relationship Id="rId5" Type="http://schemas.openxmlformats.org/officeDocument/2006/relationships/image" Target="../media/image88.png"/><Relationship Id="rId10" Type="http://schemas.openxmlformats.org/officeDocument/2006/relationships/image" Target="../media/image93.jpeg"/><Relationship Id="rId4" Type="http://schemas.openxmlformats.org/officeDocument/2006/relationships/image" Target="../media/image87.jpeg"/><Relationship Id="rId9" Type="http://schemas.openxmlformats.org/officeDocument/2006/relationships/image" Target="../media/image92.jpeg"/></Relationships>
</file>

<file path=ppt/slides/_rels/slide7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89.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4.tif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4.tiff"/></Relationships>
</file>

<file path=ppt/slides/_rels/slide91.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6.tif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ctrTitle"/>
          </p:nvPr>
        </p:nvSpPr>
        <p:spPr>
          <a:xfrm>
            <a:off x="0" y="397919"/>
            <a:ext cx="9144000" cy="1470024"/>
          </a:xfrm>
        </p:spPr>
        <p:txBody>
          <a:bodyPr>
            <a:normAutofit/>
          </a:bodyPr>
          <a:lstStyle/>
          <a:p>
            <a:r>
              <a:rPr lang="en-US" dirty="0"/>
              <a:t>Generalization “Opportunities” in Visual Question Answering (VQA)</a:t>
            </a:r>
          </a:p>
        </p:txBody>
      </p:sp>
      <p:sp>
        <p:nvSpPr>
          <p:cNvPr id="10" name="Subtitle 7"/>
          <p:cNvSpPr>
            <a:spLocks noGrp="1"/>
          </p:cNvSpPr>
          <p:nvPr>
            <p:ph type="subTitle" idx="1"/>
          </p:nvPr>
        </p:nvSpPr>
        <p:spPr>
          <a:xfrm>
            <a:off x="1" y="5127947"/>
            <a:ext cx="9143999" cy="1752600"/>
          </a:xfrm>
        </p:spPr>
        <p:txBody>
          <a:bodyPr/>
          <a:lstStyle/>
          <a:p>
            <a:r>
              <a:rPr lang="en-US" dirty="0">
                <a:solidFill>
                  <a:schemeClr val="bg1">
                    <a:lumMod val="65000"/>
                  </a:schemeClr>
                </a:solidFill>
              </a:rPr>
              <a:t>Devi Parikh</a:t>
            </a:r>
          </a:p>
        </p:txBody>
      </p:sp>
      <p:sp>
        <p:nvSpPr>
          <p:cNvPr id="2" name="Slide Number Placeholder 1"/>
          <p:cNvSpPr>
            <a:spLocks noGrp="1"/>
          </p:cNvSpPr>
          <p:nvPr>
            <p:ph type="sldNum" sz="quarter" idx="12"/>
          </p:nvPr>
        </p:nvSpPr>
        <p:spPr/>
        <p:txBody>
          <a:bodyPr/>
          <a:lstStyle/>
          <a:p>
            <a:fld id="{C8756881-B0E8-F143-BBCC-9E260CA8BD35}" type="slidenum">
              <a:rPr lang="en-US" smtClean="0"/>
              <a:t>1</a:t>
            </a:fld>
            <a:endParaRPr lang="en-US" dirty="0"/>
          </a:p>
        </p:txBody>
      </p:sp>
      <p:sp>
        <p:nvSpPr>
          <p:cNvPr id="7" name="Title 6"/>
          <p:cNvSpPr txBox="1">
            <a:spLocks/>
          </p:cNvSpPr>
          <p:nvPr/>
        </p:nvSpPr>
        <p:spPr>
          <a:xfrm>
            <a:off x="523442" y="2159336"/>
            <a:ext cx="8901396" cy="1470024"/>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b="1" dirty="0"/>
          </a:p>
        </p:txBody>
      </p:sp>
      <p:pic>
        <p:nvPicPr>
          <p:cNvPr id="4" name="Picture 3"/>
          <p:cNvPicPr>
            <a:picLocks noChangeAspect="1"/>
          </p:cNvPicPr>
          <p:nvPr/>
        </p:nvPicPr>
        <p:blipFill>
          <a:blip r:embed="rId3"/>
          <a:stretch>
            <a:fillRect/>
          </a:stretch>
        </p:blipFill>
        <p:spPr>
          <a:xfrm>
            <a:off x="799572" y="2155804"/>
            <a:ext cx="7552267" cy="2749641"/>
          </a:xfrm>
          <a:prstGeom prst="rect">
            <a:avLst/>
          </a:prstGeom>
        </p:spPr>
      </p:pic>
      <p:sp>
        <p:nvSpPr>
          <p:cNvPr id="3" name="Rectangle 2">
            <a:extLst>
              <a:ext uri="{FF2B5EF4-FFF2-40B4-BE49-F238E27FC236}">
                <a16:creationId xmlns:a16="http://schemas.microsoft.com/office/drawing/2014/main" id="{5C9836D0-2056-6B4B-A039-CEE07834CC0D}"/>
              </a:ext>
            </a:extLst>
          </p:cNvPr>
          <p:cNvSpPr/>
          <p:nvPr/>
        </p:nvSpPr>
        <p:spPr>
          <a:xfrm>
            <a:off x="0" y="6503237"/>
            <a:ext cx="1710047" cy="3651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descr="mage result for Georgia Tech">
            <a:extLst>
              <a:ext uri="{FF2B5EF4-FFF2-40B4-BE49-F238E27FC236}">
                <a16:creationId xmlns:a16="http://schemas.microsoft.com/office/drawing/2014/main" id="{5855A4A2-0579-4D48-908B-C735F4264D1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t="10477" b="12307"/>
          <a:stretch/>
        </p:blipFill>
        <p:spPr bwMode="auto">
          <a:xfrm>
            <a:off x="0" y="6163242"/>
            <a:ext cx="1672574" cy="685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icture 1">
            <a:extLst>
              <a:ext uri="{FF2B5EF4-FFF2-40B4-BE49-F238E27FC236}">
                <a16:creationId xmlns:a16="http://schemas.microsoft.com/office/drawing/2014/main" id="{4935A2F9-F56D-1549-AF5F-F6E74ECE6B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06032" y="6001296"/>
            <a:ext cx="931935" cy="823921"/>
          </a:xfrm>
          <a:prstGeom prst="rect">
            <a:avLst/>
          </a:prstGeom>
          <a:ln w="12700">
            <a:miter lim="400000"/>
          </a:ln>
        </p:spPr>
      </p:pic>
      <p:pic>
        <p:nvPicPr>
          <p:cNvPr id="16" name="Picture 15">
            <a:extLst>
              <a:ext uri="{FF2B5EF4-FFF2-40B4-BE49-F238E27FC236}">
                <a16:creationId xmlns:a16="http://schemas.microsoft.com/office/drawing/2014/main" id="{06774B1E-2FF6-E049-BA56-E5A02ABFA50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263351" y="6220800"/>
            <a:ext cx="454395" cy="285342"/>
          </a:xfrm>
          <a:prstGeom prst="rect">
            <a:avLst/>
          </a:prstGeom>
        </p:spPr>
      </p:pic>
      <p:pic>
        <p:nvPicPr>
          <p:cNvPr id="17" name="Picture 16">
            <a:extLst>
              <a:ext uri="{FF2B5EF4-FFF2-40B4-BE49-F238E27FC236}">
                <a16:creationId xmlns:a16="http://schemas.microsoft.com/office/drawing/2014/main" id="{654D2787-730C-0C47-9DC6-149316E9A7A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15637" y="6612699"/>
            <a:ext cx="3149824" cy="195688"/>
          </a:xfrm>
          <a:prstGeom prst="rect">
            <a:avLst/>
          </a:prstGeom>
        </p:spPr>
      </p:pic>
    </p:spTree>
    <p:extLst>
      <p:ext uri="{BB962C8B-B14F-4D97-AF65-F5344CB8AC3E}">
        <p14:creationId xmlns:p14="http://schemas.microsoft.com/office/powerpoint/2010/main" val="1436650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85800"/>
          </a:xfrm>
        </p:spPr>
        <p:txBody>
          <a:bodyPr>
            <a:noAutofit/>
          </a:bodyPr>
          <a:lstStyle/>
          <a:p>
            <a:r>
              <a:rPr lang="en-US" sz="4000" dirty="0"/>
              <a:t>Applications</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a:t>
            </a:fld>
            <a:endParaRPr lang="en-US"/>
          </a:p>
        </p:txBody>
      </p:sp>
      <p:grpSp>
        <p:nvGrpSpPr>
          <p:cNvPr id="7" name="Group 6"/>
          <p:cNvGrpSpPr/>
          <p:nvPr/>
        </p:nvGrpSpPr>
        <p:grpSpPr>
          <a:xfrm>
            <a:off x="724203" y="1395180"/>
            <a:ext cx="2526999" cy="4969295"/>
            <a:chOff x="343203" y="1636480"/>
            <a:chExt cx="2526999" cy="4969295"/>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43203" y="1636480"/>
              <a:ext cx="2526998" cy="231924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3204" y="4449207"/>
              <a:ext cx="2526998" cy="2156568"/>
            </a:xfrm>
            <a:prstGeom prst="rect">
              <a:avLst/>
            </a:prstGeom>
          </p:spPr>
        </p:pic>
      </p:grpSp>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15073" y="4001393"/>
            <a:ext cx="3352800" cy="240487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0400" y="4001393"/>
            <a:ext cx="2123129" cy="2404872"/>
          </a:xfrm>
          <a:prstGeom prst="rect">
            <a:avLst/>
          </a:prstGeom>
        </p:spPr>
      </p:pic>
      <p:pic>
        <p:nvPicPr>
          <p:cNvPr id="11" name="Picture 2" descr="SC_0390_900"/>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389947" y="1395180"/>
            <a:ext cx="2105681" cy="2404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60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VQA models will answer any question!</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100</a:t>
            </a:fld>
            <a:endParaRPr lang="en-US" dirty="0"/>
          </a:p>
        </p:txBody>
      </p:sp>
      <p:pic>
        <p:nvPicPr>
          <p:cNvPr id="4" name="Picture 3"/>
          <p:cNvPicPr>
            <a:picLocks noChangeAspect="1"/>
          </p:cNvPicPr>
          <p:nvPr/>
        </p:nvPicPr>
        <p:blipFill>
          <a:blip r:embed="rId2"/>
          <a:stretch>
            <a:fillRect/>
          </a:stretch>
        </p:blipFill>
        <p:spPr>
          <a:xfrm>
            <a:off x="49483" y="1742380"/>
            <a:ext cx="9022354" cy="3437616"/>
          </a:xfrm>
          <a:prstGeom prst="rect">
            <a:avLst/>
          </a:prstGeom>
        </p:spPr>
      </p:pic>
    </p:spTree>
    <p:extLst>
      <p:ext uri="{BB962C8B-B14F-4D97-AF65-F5344CB8AC3E}">
        <p14:creationId xmlns:p14="http://schemas.microsoft.com/office/powerpoint/2010/main" val="30349847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9"/>
            <a:ext cx="8229600" cy="1143000"/>
          </a:xfrm>
        </p:spPr>
        <p:txBody>
          <a:bodyPr/>
          <a:lstStyle/>
          <a:p>
            <a:r>
              <a:rPr lang="en-US" dirty="0"/>
              <a:t>Question Relevance</a:t>
            </a:r>
          </a:p>
        </p:txBody>
      </p:sp>
      <p:sp>
        <p:nvSpPr>
          <p:cNvPr id="4" name="Slide Number Placeholder 3"/>
          <p:cNvSpPr>
            <a:spLocks noGrp="1"/>
          </p:cNvSpPr>
          <p:nvPr>
            <p:ph type="sldNum" sz="quarter" idx="12"/>
          </p:nvPr>
        </p:nvSpPr>
        <p:spPr/>
        <p:txBody>
          <a:bodyPr/>
          <a:lstStyle/>
          <a:p>
            <a:fld id="{9A0204A8-AFB4-894B-B7A1-210E55B1E886}" type="slidenum">
              <a:rPr lang="en-US" smtClean="0"/>
              <a:t>101</a:t>
            </a:fld>
            <a:endParaRPr lang="en-US" dirty="0"/>
          </a:p>
        </p:txBody>
      </p:sp>
      <p:sp>
        <p:nvSpPr>
          <p:cNvPr id="21" name="CustomShape 91"/>
          <p:cNvSpPr/>
          <p:nvPr/>
        </p:nvSpPr>
        <p:spPr>
          <a:xfrm>
            <a:off x="-91159" y="1541954"/>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000000"/>
                </a:solidFill>
                <a:uFill>
                  <a:solidFill>
                    <a:srgbClr val="FFFFFF"/>
                  </a:solidFill>
                </a:uFill>
                <a:latin typeface="Arial"/>
                <a:ea typeface="Arial"/>
              </a:rPr>
              <a:t>What is the capital of England?</a:t>
            </a:r>
            <a:endParaRPr dirty="0"/>
          </a:p>
        </p:txBody>
      </p:sp>
      <p:sp>
        <p:nvSpPr>
          <p:cNvPr id="23" name="CustomShape 93"/>
          <p:cNvSpPr/>
          <p:nvPr/>
        </p:nvSpPr>
        <p:spPr>
          <a:xfrm>
            <a:off x="5107369" y="2009921"/>
            <a:ext cx="1647360" cy="0"/>
          </a:xfrm>
          <a:custGeom>
            <a:avLst/>
            <a:gdLst/>
            <a:ahLst/>
            <a:cxnLst/>
            <a:rect l="l" t="t" r="r" b="b"/>
            <a:pathLst>
              <a:path w="21600" h="21600">
                <a:moveTo>
                  <a:pt x="0" y="0"/>
                </a:moveTo>
                <a:lnTo>
                  <a:pt x="21600" y="21600"/>
                </a:lnTo>
              </a:path>
            </a:pathLst>
          </a:custGeom>
          <a:noFill/>
          <a:ln w="38100" cmpd="sng">
            <a:solidFill>
              <a:srgbClr val="FF0000"/>
            </a:solidFill>
            <a:round/>
            <a:tailEnd type="triangle" w="lg" len="lg"/>
          </a:ln>
        </p:spPr>
        <p:style>
          <a:lnRef idx="0">
            <a:scrgbClr r="0" g="0" b="0"/>
          </a:lnRef>
          <a:fillRef idx="0">
            <a:scrgbClr r="0" g="0" b="0"/>
          </a:fillRef>
          <a:effectRef idx="0">
            <a:scrgbClr r="0" g="0" b="0"/>
          </a:effectRef>
          <a:fontRef idx="minor"/>
        </p:style>
      </p:sp>
      <p:sp>
        <p:nvSpPr>
          <p:cNvPr id="29" name="CustomShape 99"/>
          <p:cNvSpPr/>
          <p:nvPr/>
        </p:nvSpPr>
        <p:spPr>
          <a:xfrm>
            <a:off x="5107369" y="1547423"/>
            <a:ext cx="1670399"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FF0000"/>
                </a:solidFill>
                <a:uFill>
                  <a:solidFill>
                    <a:srgbClr val="FFFFFF"/>
                  </a:solidFill>
                </a:uFill>
                <a:latin typeface="Arial"/>
                <a:ea typeface="Arial"/>
              </a:rPr>
              <a:t>Non-Visual</a:t>
            </a:r>
            <a:endParaRPr dirty="0">
              <a:solidFill>
                <a:srgbClr val="FF0000"/>
              </a:solidFill>
            </a:endParaRPr>
          </a:p>
        </p:txBody>
      </p:sp>
      <p:sp>
        <p:nvSpPr>
          <p:cNvPr id="31" name="CustomShape 101"/>
          <p:cNvSpPr/>
          <p:nvPr/>
        </p:nvSpPr>
        <p:spPr>
          <a:xfrm>
            <a:off x="6633769" y="1679873"/>
            <a:ext cx="2467800"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000000"/>
                </a:solidFill>
                <a:uFill>
                  <a:solidFill>
                    <a:srgbClr val="FFFFFF"/>
                  </a:solidFill>
                </a:uFill>
                <a:latin typeface="Arial"/>
                <a:ea typeface="Arial"/>
              </a:rPr>
              <a:t>“This is not a visual question.”</a:t>
            </a:r>
            <a:endParaRPr dirty="0"/>
          </a:p>
        </p:txBody>
      </p:sp>
      <p:sp>
        <p:nvSpPr>
          <p:cNvPr id="32" name="CustomShape 102"/>
          <p:cNvSpPr/>
          <p:nvPr/>
        </p:nvSpPr>
        <p:spPr>
          <a:xfrm>
            <a:off x="2870329" y="1601393"/>
            <a:ext cx="2212560" cy="976320"/>
          </a:xfrm>
          <a:prstGeom prst="rect">
            <a:avLst/>
          </a:prstGeom>
          <a:solidFill>
            <a:srgbClr val="FFFFFF"/>
          </a:solid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a:solidFill>
                  <a:srgbClr val="000000"/>
                </a:solidFill>
                <a:uFill>
                  <a:solidFill>
                    <a:srgbClr val="FFFFFF"/>
                  </a:solidFill>
                </a:uFill>
                <a:latin typeface="Arial"/>
                <a:ea typeface="Arial"/>
              </a:rPr>
              <a:t> Visual or </a:t>
            </a:r>
          </a:p>
          <a:p>
            <a:pPr algn="ctr">
              <a:lnSpc>
                <a:spcPct val="100000"/>
              </a:lnSpc>
            </a:pPr>
            <a:r>
              <a:rPr lang="en-US" sz="2000" strike="noStrike" spc="-1" dirty="0">
                <a:solidFill>
                  <a:srgbClr val="000000"/>
                </a:solidFill>
                <a:uFill>
                  <a:solidFill>
                    <a:srgbClr val="FFFFFF"/>
                  </a:solidFill>
                </a:uFill>
                <a:latin typeface="Arial"/>
                <a:ea typeface="Arial"/>
              </a:rPr>
              <a:t>Non-Visual?</a:t>
            </a:r>
            <a:endParaRPr dirty="0"/>
          </a:p>
        </p:txBody>
      </p:sp>
      <p:pic>
        <p:nvPicPr>
          <p:cNvPr id="33" name="Shape 181"/>
          <p:cNvPicPr/>
          <p:nvPr/>
        </p:nvPicPr>
        <p:blipFill>
          <a:blip r:embed="rId2" cstate="print">
            <a:extLst>
              <a:ext uri="{28A0092B-C50C-407E-A947-70E740481C1C}">
                <a14:useLocalDpi xmlns:a14="http://schemas.microsoft.com/office/drawing/2010/main"/>
              </a:ext>
            </a:extLst>
          </a:blip>
          <a:stretch/>
        </p:blipFill>
        <p:spPr>
          <a:xfrm>
            <a:off x="57288" y="3106308"/>
            <a:ext cx="2043720" cy="1266725"/>
          </a:xfrm>
          <a:prstGeom prst="rect">
            <a:avLst/>
          </a:prstGeom>
          <a:ln>
            <a:noFill/>
          </a:ln>
        </p:spPr>
      </p:pic>
      <p:sp>
        <p:nvSpPr>
          <p:cNvPr id="34" name="CustomShape 146"/>
          <p:cNvSpPr/>
          <p:nvPr/>
        </p:nvSpPr>
        <p:spPr>
          <a:xfrm rot="10800000" flipH="1" flipV="1">
            <a:off x="1985549" y="2027916"/>
            <a:ext cx="884779" cy="0"/>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pic>
        <p:nvPicPr>
          <p:cNvPr id="39" name="Picture 38"/>
          <p:cNvPicPr>
            <a:picLocks noChangeAspect="1"/>
          </p:cNvPicPr>
          <p:nvPr/>
        </p:nvPicPr>
        <p:blipFill>
          <a:blip r:embed="rId3"/>
          <a:stretch>
            <a:fillRect/>
          </a:stretch>
        </p:blipFill>
        <p:spPr>
          <a:xfrm>
            <a:off x="7573221" y="389428"/>
            <a:ext cx="1528348" cy="1290445"/>
          </a:xfrm>
          <a:prstGeom prst="rect">
            <a:avLst/>
          </a:prstGeom>
        </p:spPr>
      </p:pic>
      <p:sp>
        <p:nvSpPr>
          <p:cNvPr id="42" name="Rectangle 41"/>
          <p:cNvSpPr/>
          <p:nvPr/>
        </p:nvSpPr>
        <p:spPr>
          <a:xfrm>
            <a:off x="0" y="2820729"/>
            <a:ext cx="2276208" cy="1946468"/>
          </a:xfrm>
          <a:prstGeom prst="rect">
            <a:avLst/>
          </a:prstGeom>
          <a:solidFill>
            <a:schemeClr val="bg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94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31" grpId="0"/>
      <p:bldP spid="32" grpId="0" animBg="1"/>
      <p:bldP spid="4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9"/>
            <a:ext cx="8229600" cy="1143000"/>
          </a:xfrm>
        </p:spPr>
        <p:txBody>
          <a:bodyPr/>
          <a:lstStyle/>
          <a:p>
            <a:r>
              <a:rPr lang="en-US" dirty="0"/>
              <a:t>Question Relevance</a:t>
            </a:r>
          </a:p>
        </p:txBody>
      </p:sp>
      <p:sp>
        <p:nvSpPr>
          <p:cNvPr id="4" name="Slide Number Placeholder 3"/>
          <p:cNvSpPr>
            <a:spLocks noGrp="1"/>
          </p:cNvSpPr>
          <p:nvPr>
            <p:ph type="sldNum" sz="quarter" idx="12"/>
          </p:nvPr>
        </p:nvSpPr>
        <p:spPr/>
        <p:txBody>
          <a:bodyPr/>
          <a:lstStyle/>
          <a:p>
            <a:fld id="{9A0204A8-AFB4-894B-B7A1-210E55B1E886}" type="slidenum">
              <a:rPr lang="en-US" smtClean="0"/>
              <a:t>102</a:t>
            </a:fld>
            <a:endParaRPr lang="en-US" dirty="0"/>
          </a:p>
        </p:txBody>
      </p:sp>
      <p:sp>
        <p:nvSpPr>
          <p:cNvPr id="20" name="CustomShape 90"/>
          <p:cNvSpPr/>
          <p:nvPr/>
        </p:nvSpPr>
        <p:spPr>
          <a:xfrm>
            <a:off x="2662969" y="3440993"/>
            <a:ext cx="2615760" cy="932040"/>
          </a:xfrm>
          <a:prstGeom prst="rect">
            <a:avLst/>
          </a:prstGeom>
          <a:no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a:solidFill>
                  <a:srgbClr val="000000"/>
                </a:solidFill>
                <a:uFill>
                  <a:solidFill>
                    <a:srgbClr val="FFFFFF"/>
                  </a:solidFill>
                </a:uFill>
                <a:latin typeface="Arial"/>
                <a:ea typeface="Arial"/>
              </a:rPr>
              <a:t>True-Premise or </a:t>
            </a:r>
          </a:p>
          <a:p>
            <a:pPr algn="ctr">
              <a:lnSpc>
                <a:spcPct val="100000"/>
              </a:lnSpc>
            </a:pPr>
            <a:r>
              <a:rPr lang="en-US" sz="2000" strike="noStrike" spc="-1" dirty="0">
                <a:solidFill>
                  <a:srgbClr val="000000"/>
                </a:solidFill>
                <a:uFill>
                  <a:solidFill>
                    <a:srgbClr val="FFFFFF"/>
                  </a:solidFill>
                </a:uFill>
                <a:latin typeface="Arial"/>
                <a:ea typeface="Arial"/>
              </a:rPr>
              <a:t>False-Premise?</a:t>
            </a:r>
            <a:endParaRPr dirty="0"/>
          </a:p>
        </p:txBody>
      </p:sp>
      <p:sp>
        <p:nvSpPr>
          <p:cNvPr id="21" name="CustomShape 91"/>
          <p:cNvSpPr/>
          <p:nvPr/>
        </p:nvSpPr>
        <p:spPr>
          <a:xfrm>
            <a:off x="-91159" y="1541954"/>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000000"/>
                </a:solidFill>
                <a:uFill>
                  <a:solidFill>
                    <a:srgbClr val="FFFFFF"/>
                  </a:solidFill>
                </a:uFill>
                <a:latin typeface="Arial"/>
                <a:ea typeface="Arial"/>
              </a:rPr>
              <a:t>What is the girl wearing?</a:t>
            </a:r>
            <a:endParaRPr dirty="0"/>
          </a:p>
        </p:txBody>
      </p:sp>
      <p:sp>
        <p:nvSpPr>
          <p:cNvPr id="24" name="CustomShape 94"/>
          <p:cNvSpPr/>
          <p:nvPr/>
        </p:nvSpPr>
        <p:spPr>
          <a:xfrm flipH="1">
            <a:off x="3969409" y="2579873"/>
            <a:ext cx="3240" cy="858600"/>
          </a:xfrm>
          <a:custGeom>
            <a:avLst/>
            <a:gdLst/>
            <a:ahLst/>
            <a:cxnLst/>
            <a:rect l="l" t="t" r="r" b="b"/>
            <a:pathLst>
              <a:path w="21600" h="21600">
                <a:moveTo>
                  <a:pt x="0" y="0"/>
                </a:moveTo>
                <a:lnTo>
                  <a:pt x="21600" y="21600"/>
                </a:lnTo>
              </a:path>
            </a:pathLst>
          </a:custGeom>
          <a:noFill/>
          <a:ln w="38100" cmpd="sng">
            <a:solidFill>
              <a:srgbClr val="008000"/>
            </a:solidFill>
            <a:round/>
            <a:tailEnd type="triangle" w="lg" len="lg"/>
          </a:ln>
        </p:spPr>
        <p:style>
          <a:lnRef idx="0">
            <a:scrgbClr r="0" g="0" b="0"/>
          </a:lnRef>
          <a:fillRef idx="0">
            <a:scrgbClr r="0" g="0" b="0"/>
          </a:fillRef>
          <a:effectRef idx="0">
            <a:scrgbClr r="0" g="0" b="0"/>
          </a:effectRef>
          <a:fontRef idx="minor"/>
        </p:style>
      </p:sp>
      <p:sp>
        <p:nvSpPr>
          <p:cNvPr id="25" name="CustomShape 95"/>
          <p:cNvSpPr/>
          <p:nvPr/>
        </p:nvSpPr>
        <p:spPr>
          <a:xfrm rot="10800000" flipH="1">
            <a:off x="5263608" y="3878393"/>
            <a:ext cx="1514160" cy="9000"/>
          </a:xfrm>
          <a:custGeom>
            <a:avLst/>
            <a:gdLst/>
            <a:ahLst/>
            <a:cxnLst/>
            <a:rect l="l" t="t" r="r" b="b"/>
            <a:pathLst>
              <a:path w="21600" h="21600">
                <a:moveTo>
                  <a:pt x="0" y="0"/>
                </a:moveTo>
                <a:lnTo>
                  <a:pt x="21600" y="21600"/>
                </a:lnTo>
              </a:path>
            </a:pathLst>
          </a:custGeom>
          <a:noFill/>
          <a:ln w="38100" cmpd="sng">
            <a:solidFill>
              <a:srgbClr val="FF0000"/>
            </a:solidFill>
            <a:round/>
            <a:tailEnd type="triangle" w="lg" len="lg"/>
          </a:ln>
        </p:spPr>
        <p:style>
          <a:lnRef idx="0">
            <a:scrgbClr r="0" g="0" b="0"/>
          </a:lnRef>
          <a:fillRef idx="0">
            <a:scrgbClr r="0" g="0" b="0"/>
          </a:fillRef>
          <a:effectRef idx="0">
            <a:scrgbClr r="0" g="0" b="0"/>
          </a:effectRef>
          <a:fontRef idx="minor"/>
        </p:style>
      </p:sp>
      <p:sp>
        <p:nvSpPr>
          <p:cNvPr id="26" name="CustomShape 96"/>
          <p:cNvSpPr/>
          <p:nvPr/>
        </p:nvSpPr>
        <p:spPr>
          <a:xfrm rot="10800000" flipH="1" flipV="1">
            <a:off x="1985549" y="2009921"/>
            <a:ext cx="677420" cy="1877472"/>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27" name="CustomShape 97"/>
          <p:cNvSpPr/>
          <p:nvPr/>
        </p:nvSpPr>
        <p:spPr>
          <a:xfrm rot="10800000" flipH="1">
            <a:off x="1955011" y="3930790"/>
            <a:ext cx="704160" cy="3960"/>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28" name="CustomShape 98"/>
          <p:cNvSpPr/>
          <p:nvPr/>
        </p:nvSpPr>
        <p:spPr>
          <a:xfrm>
            <a:off x="3041689" y="2765993"/>
            <a:ext cx="1663560" cy="5738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strike="noStrike" spc="-1" dirty="0">
                <a:solidFill>
                  <a:srgbClr val="008000"/>
                </a:solidFill>
                <a:uFill>
                  <a:solidFill>
                    <a:srgbClr val="FFFFFF"/>
                  </a:solidFill>
                </a:uFill>
                <a:latin typeface="Arial"/>
                <a:ea typeface="Arial"/>
              </a:rPr>
              <a:t>Visual</a:t>
            </a:r>
            <a:endParaRPr dirty="0">
              <a:solidFill>
                <a:srgbClr val="008000"/>
              </a:solidFill>
            </a:endParaRPr>
          </a:p>
        </p:txBody>
      </p:sp>
      <p:sp>
        <p:nvSpPr>
          <p:cNvPr id="30" name="CustomShape 100"/>
          <p:cNvSpPr/>
          <p:nvPr/>
        </p:nvSpPr>
        <p:spPr>
          <a:xfrm>
            <a:off x="6528600" y="3389100"/>
            <a:ext cx="2615400" cy="1010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000000"/>
                </a:solidFill>
                <a:uFill>
                  <a:solidFill>
                    <a:srgbClr val="FFFFFF"/>
                  </a:solidFill>
                </a:uFill>
                <a:latin typeface="Arial"/>
                <a:ea typeface="Arial"/>
              </a:rPr>
              <a:t>“This question does not make sense for this image.”</a:t>
            </a:r>
            <a:endParaRPr dirty="0"/>
          </a:p>
        </p:txBody>
      </p:sp>
      <p:sp>
        <p:nvSpPr>
          <p:cNvPr id="32" name="CustomShape 102"/>
          <p:cNvSpPr/>
          <p:nvPr/>
        </p:nvSpPr>
        <p:spPr>
          <a:xfrm>
            <a:off x="2870329" y="1601393"/>
            <a:ext cx="2212560" cy="976320"/>
          </a:xfrm>
          <a:prstGeom prst="rect">
            <a:avLst/>
          </a:prstGeom>
          <a:solidFill>
            <a:srgbClr val="FFFFFF"/>
          </a:solid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a:solidFill>
                  <a:srgbClr val="000000"/>
                </a:solidFill>
                <a:uFill>
                  <a:solidFill>
                    <a:srgbClr val="FFFFFF"/>
                  </a:solidFill>
                </a:uFill>
                <a:latin typeface="Arial"/>
                <a:ea typeface="Arial"/>
              </a:rPr>
              <a:t> Visual or </a:t>
            </a:r>
          </a:p>
          <a:p>
            <a:pPr algn="ctr">
              <a:lnSpc>
                <a:spcPct val="100000"/>
              </a:lnSpc>
            </a:pPr>
            <a:r>
              <a:rPr lang="en-US" sz="2000" strike="noStrike" spc="-1" dirty="0">
                <a:solidFill>
                  <a:srgbClr val="000000"/>
                </a:solidFill>
                <a:uFill>
                  <a:solidFill>
                    <a:srgbClr val="FFFFFF"/>
                  </a:solidFill>
                </a:uFill>
                <a:latin typeface="Arial"/>
                <a:ea typeface="Arial"/>
              </a:rPr>
              <a:t>Non-Visual?</a:t>
            </a:r>
            <a:endParaRPr dirty="0"/>
          </a:p>
        </p:txBody>
      </p:sp>
      <p:pic>
        <p:nvPicPr>
          <p:cNvPr id="33" name="Shape 181"/>
          <p:cNvPicPr/>
          <p:nvPr/>
        </p:nvPicPr>
        <p:blipFill>
          <a:blip r:embed="rId2" cstate="print">
            <a:extLst>
              <a:ext uri="{28A0092B-C50C-407E-A947-70E740481C1C}">
                <a14:useLocalDpi xmlns:a14="http://schemas.microsoft.com/office/drawing/2010/main"/>
              </a:ext>
            </a:extLst>
          </a:blip>
          <a:stretch/>
        </p:blipFill>
        <p:spPr>
          <a:xfrm>
            <a:off x="57288" y="3106308"/>
            <a:ext cx="2043720" cy="1266725"/>
          </a:xfrm>
          <a:prstGeom prst="rect">
            <a:avLst/>
          </a:prstGeom>
          <a:ln>
            <a:noFill/>
          </a:ln>
        </p:spPr>
      </p:pic>
      <p:sp>
        <p:nvSpPr>
          <p:cNvPr id="34" name="CustomShape 146"/>
          <p:cNvSpPr/>
          <p:nvPr/>
        </p:nvSpPr>
        <p:spPr>
          <a:xfrm rot="10800000" flipH="1" flipV="1">
            <a:off x="1985549" y="2027916"/>
            <a:ext cx="884779" cy="0"/>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35" name="CustomShape 99"/>
          <p:cNvSpPr/>
          <p:nvPr/>
        </p:nvSpPr>
        <p:spPr>
          <a:xfrm>
            <a:off x="5259769" y="3109665"/>
            <a:ext cx="1494960"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FF0000"/>
                </a:solidFill>
                <a:uFill>
                  <a:solidFill>
                    <a:srgbClr val="FFFFFF"/>
                  </a:solidFill>
                </a:uFill>
                <a:latin typeface="Arial"/>
                <a:ea typeface="Arial"/>
              </a:rPr>
              <a:t>False-Premise</a:t>
            </a:r>
            <a:endParaRPr dirty="0">
              <a:solidFill>
                <a:srgbClr val="FF0000"/>
              </a:solidFill>
            </a:endParaRPr>
          </a:p>
        </p:txBody>
      </p:sp>
      <p:pic>
        <p:nvPicPr>
          <p:cNvPr id="40" name="Picture 39"/>
          <p:cNvPicPr>
            <a:picLocks noChangeAspect="1"/>
          </p:cNvPicPr>
          <p:nvPr/>
        </p:nvPicPr>
        <p:blipFill>
          <a:blip r:embed="rId3"/>
          <a:stretch>
            <a:fillRect/>
          </a:stretch>
        </p:blipFill>
        <p:spPr>
          <a:xfrm>
            <a:off x="7379241" y="2148028"/>
            <a:ext cx="1528348" cy="1290445"/>
          </a:xfrm>
          <a:prstGeom prst="rect">
            <a:avLst/>
          </a:prstGeom>
        </p:spPr>
      </p:pic>
      <p:sp>
        <p:nvSpPr>
          <p:cNvPr id="42" name="Rectangle 41"/>
          <p:cNvSpPr/>
          <p:nvPr/>
        </p:nvSpPr>
        <p:spPr>
          <a:xfrm>
            <a:off x="0" y="2820729"/>
            <a:ext cx="2276208" cy="1946468"/>
          </a:xfrm>
          <a:prstGeom prst="rect">
            <a:avLst/>
          </a:prstGeom>
          <a:solidFill>
            <a:schemeClr val="bg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ustomShape 91"/>
          <p:cNvSpPr/>
          <p:nvPr/>
        </p:nvSpPr>
        <p:spPr>
          <a:xfrm>
            <a:off x="-91440" y="1545899"/>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000000"/>
                </a:solidFill>
                <a:uFill>
                  <a:solidFill>
                    <a:srgbClr val="FFFFFF"/>
                  </a:solidFill>
                </a:uFill>
                <a:latin typeface="Arial"/>
                <a:ea typeface="Arial"/>
              </a:rPr>
              <a:t>What is the capital of England?</a:t>
            </a:r>
            <a:endParaRPr dirty="0"/>
          </a:p>
        </p:txBody>
      </p:sp>
    </p:spTree>
    <p:extLst>
      <p:ext uri="{BB962C8B-B14F-4D97-AF65-F5344CB8AC3E}">
        <p14:creationId xmlns:p14="http://schemas.microsoft.com/office/powerpoint/2010/main" val="236521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8" grpId="0"/>
      <p:bldP spid="28" grpId="1"/>
      <p:bldP spid="30" grpId="0"/>
      <p:bldP spid="32" grpId="0" animBg="1"/>
      <p:bldP spid="35" grpId="0"/>
      <p:bldP spid="42" grpId="0" animBg="1"/>
      <p:bldP spid="4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9"/>
            <a:ext cx="8229600" cy="1143000"/>
          </a:xfrm>
        </p:spPr>
        <p:txBody>
          <a:bodyPr/>
          <a:lstStyle/>
          <a:p>
            <a:r>
              <a:rPr lang="en-US" dirty="0"/>
              <a:t>Question Relevance</a:t>
            </a:r>
          </a:p>
        </p:txBody>
      </p:sp>
      <p:sp>
        <p:nvSpPr>
          <p:cNvPr id="4" name="Slide Number Placeholder 3"/>
          <p:cNvSpPr>
            <a:spLocks noGrp="1"/>
          </p:cNvSpPr>
          <p:nvPr>
            <p:ph type="sldNum" sz="quarter" idx="12"/>
          </p:nvPr>
        </p:nvSpPr>
        <p:spPr/>
        <p:txBody>
          <a:bodyPr/>
          <a:lstStyle/>
          <a:p>
            <a:fld id="{9A0204A8-AFB4-894B-B7A1-210E55B1E886}" type="slidenum">
              <a:rPr lang="en-US" smtClean="0"/>
              <a:t>103</a:t>
            </a:fld>
            <a:endParaRPr lang="en-US" dirty="0"/>
          </a:p>
        </p:txBody>
      </p:sp>
      <p:sp>
        <p:nvSpPr>
          <p:cNvPr id="20" name="CustomShape 90"/>
          <p:cNvSpPr/>
          <p:nvPr/>
        </p:nvSpPr>
        <p:spPr>
          <a:xfrm>
            <a:off x="2662969" y="3440993"/>
            <a:ext cx="2615760" cy="932040"/>
          </a:xfrm>
          <a:prstGeom prst="rect">
            <a:avLst/>
          </a:prstGeom>
          <a:no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a:solidFill>
                  <a:srgbClr val="000000"/>
                </a:solidFill>
                <a:uFill>
                  <a:solidFill>
                    <a:srgbClr val="FFFFFF"/>
                  </a:solidFill>
                </a:uFill>
                <a:latin typeface="Arial"/>
                <a:ea typeface="Arial"/>
              </a:rPr>
              <a:t>True-Premise or </a:t>
            </a:r>
          </a:p>
          <a:p>
            <a:pPr algn="ctr">
              <a:lnSpc>
                <a:spcPct val="100000"/>
              </a:lnSpc>
            </a:pPr>
            <a:r>
              <a:rPr lang="en-US" sz="2000" strike="noStrike" spc="-1" dirty="0">
                <a:solidFill>
                  <a:srgbClr val="000000"/>
                </a:solidFill>
                <a:uFill>
                  <a:solidFill>
                    <a:srgbClr val="FFFFFF"/>
                  </a:solidFill>
                </a:uFill>
                <a:latin typeface="Arial"/>
                <a:ea typeface="Arial"/>
              </a:rPr>
              <a:t>False-Premise?</a:t>
            </a:r>
            <a:endParaRPr dirty="0"/>
          </a:p>
        </p:txBody>
      </p:sp>
      <p:sp>
        <p:nvSpPr>
          <p:cNvPr id="21" name="CustomShape 91"/>
          <p:cNvSpPr/>
          <p:nvPr/>
        </p:nvSpPr>
        <p:spPr>
          <a:xfrm>
            <a:off x="-91159" y="1541954"/>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000000"/>
                </a:solidFill>
                <a:uFill>
                  <a:solidFill>
                    <a:srgbClr val="FFFFFF"/>
                  </a:solidFill>
                </a:uFill>
                <a:latin typeface="Arial"/>
                <a:ea typeface="Arial"/>
              </a:rPr>
              <a:t>What color are the plates?</a:t>
            </a:r>
            <a:endParaRPr dirty="0"/>
          </a:p>
        </p:txBody>
      </p:sp>
      <p:sp>
        <p:nvSpPr>
          <p:cNvPr id="25" name="CustomShape 95"/>
          <p:cNvSpPr/>
          <p:nvPr/>
        </p:nvSpPr>
        <p:spPr>
          <a:xfrm rot="10800000" flipH="1">
            <a:off x="5263608" y="3878393"/>
            <a:ext cx="1514160" cy="9000"/>
          </a:xfrm>
          <a:custGeom>
            <a:avLst/>
            <a:gdLst/>
            <a:ahLst/>
            <a:cxnLst/>
            <a:rect l="l" t="t" r="r" b="b"/>
            <a:pathLst>
              <a:path w="21600" h="21600">
                <a:moveTo>
                  <a:pt x="0" y="0"/>
                </a:moveTo>
                <a:lnTo>
                  <a:pt x="21600" y="21600"/>
                </a:lnTo>
              </a:path>
            </a:pathLst>
          </a:custGeom>
          <a:noFill/>
          <a:ln w="38100" cmpd="sng">
            <a:solidFill>
              <a:srgbClr val="FF0000"/>
            </a:solidFill>
            <a:round/>
            <a:tailEnd type="triangle" w="lg" len="lg"/>
          </a:ln>
        </p:spPr>
        <p:style>
          <a:lnRef idx="0">
            <a:scrgbClr r="0" g="0" b="0"/>
          </a:lnRef>
          <a:fillRef idx="0">
            <a:scrgbClr r="0" g="0" b="0"/>
          </a:fillRef>
          <a:effectRef idx="0">
            <a:scrgbClr r="0" g="0" b="0"/>
          </a:effectRef>
          <a:fontRef idx="minor"/>
        </p:style>
      </p:sp>
      <p:sp>
        <p:nvSpPr>
          <p:cNvPr id="26" name="CustomShape 96"/>
          <p:cNvSpPr/>
          <p:nvPr/>
        </p:nvSpPr>
        <p:spPr>
          <a:xfrm rot="10800000" flipH="1" flipV="1">
            <a:off x="1985549" y="2009921"/>
            <a:ext cx="677420" cy="1877472"/>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27" name="CustomShape 97"/>
          <p:cNvSpPr/>
          <p:nvPr/>
        </p:nvSpPr>
        <p:spPr>
          <a:xfrm rot="10800000" flipH="1">
            <a:off x="1955011" y="3930790"/>
            <a:ext cx="704160" cy="3960"/>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30" name="CustomShape 100"/>
          <p:cNvSpPr/>
          <p:nvPr/>
        </p:nvSpPr>
        <p:spPr>
          <a:xfrm>
            <a:off x="6528600" y="3389100"/>
            <a:ext cx="2615400" cy="1010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000000"/>
                </a:solidFill>
                <a:uFill>
                  <a:solidFill>
                    <a:srgbClr val="FFFFFF"/>
                  </a:solidFill>
                </a:uFill>
                <a:latin typeface="Arial"/>
                <a:ea typeface="Arial"/>
              </a:rPr>
              <a:t>“This question does not make sense for this image.”</a:t>
            </a:r>
            <a:endParaRPr dirty="0"/>
          </a:p>
        </p:txBody>
      </p:sp>
      <p:pic>
        <p:nvPicPr>
          <p:cNvPr id="33" name="Shape 181"/>
          <p:cNvPicPr/>
          <p:nvPr/>
        </p:nvPicPr>
        <p:blipFill>
          <a:blip r:embed="rId2" cstate="print">
            <a:extLst>
              <a:ext uri="{28A0092B-C50C-407E-A947-70E740481C1C}">
                <a14:useLocalDpi xmlns:a14="http://schemas.microsoft.com/office/drawing/2010/main"/>
              </a:ext>
            </a:extLst>
          </a:blip>
          <a:stretch/>
        </p:blipFill>
        <p:spPr>
          <a:xfrm>
            <a:off x="57288" y="3106308"/>
            <a:ext cx="2043720" cy="1266725"/>
          </a:xfrm>
          <a:prstGeom prst="rect">
            <a:avLst/>
          </a:prstGeom>
          <a:ln>
            <a:noFill/>
          </a:ln>
        </p:spPr>
      </p:pic>
      <p:sp>
        <p:nvSpPr>
          <p:cNvPr id="35" name="CustomShape 99"/>
          <p:cNvSpPr/>
          <p:nvPr/>
        </p:nvSpPr>
        <p:spPr>
          <a:xfrm>
            <a:off x="5259769" y="3109665"/>
            <a:ext cx="1494960"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FF0000"/>
                </a:solidFill>
                <a:uFill>
                  <a:solidFill>
                    <a:srgbClr val="FFFFFF"/>
                  </a:solidFill>
                </a:uFill>
                <a:latin typeface="Arial"/>
                <a:ea typeface="Arial"/>
              </a:rPr>
              <a:t>False-Premise</a:t>
            </a:r>
            <a:endParaRPr dirty="0">
              <a:solidFill>
                <a:srgbClr val="FF0000"/>
              </a:solidFill>
            </a:endParaRPr>
          </a:p>
        </p:txBody>
      </p:sp>
      <p:pic>
        <p:nvPicPr>
          <p:cNvPr id="13" name="Picture 12"/>
          <p:cNvPicPr>
            <a:picLocks noChangeAspect="1"/>
          </p:cNvPicPr>
          <p:nvPr/>
        </p:nvPicPr>
        <p:blipFill>
          <a:blip r:embed="rId3"/>
          <a:stretch>
            <a:fillRect/>
          </a:stretch>
        </p:blipFill>
        <p:spPr>
          <a:xfrm>
            <a:off x="7379241" y="2148028"/>
            <a:ext cx="1528348" cy="1290445"/>
          </a:xfrm>
          <a:prstGeom prst="rect">
            <a:avLst/>
          </a:prstGeom>
        </p:spPr>
      </p:pic>
    </p:spTree>
    <p:extLst>
      <p:ext uri="{BB962C8B-B14F-4D97-AF65-F5344CB8AC3E}">
        <p14:creationId xmlns:p14="http://schemas.microsoft.com/office/powerpoint/2010/main" val="33256714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9"/>
            <a:ext cx="8229600" cy="1143000"/>
          </a:xfrm>
        </p:spPr>
        <p:txBody>
          <a:bodyPr/>
          <a:lstStyle/>
          <a:p>
            <a:r>
              <a:rPr lang="en-US" dirty="0"/>
              <a:t>Question Relevance</a:t>
            </a:r>
          </a:p>
        </p:txBody>
      </p:sp>
      <p:sp>
        <p:nvSpPr>
          <p:cNvPr id="4" name="Slide Number Placeholder 3"/>
          <p:cNvSpPr>
            <a:spLocks noGrp="1"/>
          </p:cNvSpPr>
          <p:nvPr>
            <p:ph type="sldNum" sz="quarter" idx="12"/>
          </p:nvPr>
        </p:nvSpPr>
        <p:spPr/>
        <p:txBody>
          <a:bodyPr/>
          <a:lstStyle/>
          <a:p>
            <a:fld id="{9A0204A8-AFB4-894B-B7A1-210E55B1E886}" type="slidenum">
              <a:rPr lang="en-US" smtClean="0"/>
              <a:t>104</a:t>
            </a:fld>
            <a:endParaRPr lang="en-US" dirty="0"/>
          </a:p>
        </p:txBody>
      </p:sp>
      <p:sp>
        <p:nvSpPr>
          <p:cNvPr id="20" name="CustomShape 90"/>
          <p:cNvSpPr/>
          <p:nvPr/>
        </p:nvSpPr>
        <p:spPr>
          <a:xfrm>
            <a:off x="2662969" y="3440993"/>
            <a:ext cx="2615760" cy="932040"/>
          </a:xfrm>
          <a:prstGeom prst="rect">
            <a:avLst/>
          </a:prstGeom>
          <a:no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a:solidFill>
                  <a:srgbClr val="000000"/>
                </a:solidFill>
                <a:uFill>
                  <a:solidFill>
                    <a:srgbClr val="FFFFFF"/>
                  </a:solidFill>
                </a:uFill>
                <a:latin typeface="Arial"/>
                <a:ea typeface="Arial"/>
              </a:rPr>
              <a:t>True-Premise or </a:t>
            </a:r>
          </a:p>
          <a:p>
            <a:pPr algn="ctr">
              <a:lnSpc>
                <a:spcPct val="100000"/>
              </a:lnSpc>
            </a:pPr>
            <a:r>
              <a:rPr lang="en-US" sz="2000" strike="noStrike" spc="-1" dirty="0">
                <a:solidFill>
                  <a:srgbClr val="000000"/>
                </a:solidFill>
                <a:uFill>
                  <a:solidFill>
                    <a:srgbClr val="FFFFFF"/>
                  </a:solidFill>
                </a:uFill>
                <a:latin typeface="Arial"/>
                <a:ea typeface="Arial"/>
              </a:rPr>
              <a:t>False-Premise?</a:t>
            </a:r>
            <a:endParaRPr dirty="0"/>
          </a:p>
        </p:txBody>
      </p:sp>
      <p:sp>
        <p:nvSpPr>
          <p:cNvPr id="21" name="CustomShape 91"/>
          <p:cNvSpPr/>
          <p:nvPr/>
        </p:nvSpPr>
        <p:spPr>
          <a:xfrm>
            <a:off x="-91159" y="1541954"/>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000000"/>
                </a:solidFill>
                <a:uFill>
                  <a:solidFill>
                    <a:srgbClr val="FFFFFF"/>
                  </a:solidFill>
                </a:uFill>
                <a:latin typeface="Arial"/>
                <a:ea typeface="Arial"/>
              </a:rPr>
              <a:t>What color are the plates?</a:t>
            </a:r>
            <a:endParaRPr dirty="0"/>
          </a:p>
        </p:txBody>
      </p:sp>
      <p:sp>
        <p:nvSpPr>
          <p:cNvPr id="26" name="CustomShape 96"/>
          <p:cNvSpPr/>
          <p:nvPr/>
        </p:nvSpPr>
        <p:spPr>
          <a:xfrm rot="10800000" flipH="1" flipV="1">
            <a:off x="1985549" y="2009921"/>
            <a:ext cx="677420" cy="1877472"/>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27" name="CustomShape 97"/>
          <p:cNvSpPr/>
          <p:nvPr/>
        </p:nvSpPr>
        <p:spPr>
          <a:xfrm rot="10800000" flipH="1">
            <a:off x="1955011" y="3930790"/>
            <a:ext cx="704160" cy="3960"/>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pic>
        <p:nvPicPr>
          <p:cNvPr id="33" name="Shape 181"/>
          <p:cNvPicPr/>
          <p:nvPr/>
        </p:nvPicPr>
        <p:blipFill>
          <a:blip r:embed="rId2" cstate="print">
            <a:extLst>
              <a:ext uri="{28A0092B-C50C-407E-A947-70E740481C1C}">
                <a14:useLocalDpi xmlns:a14="http://schemas.microsoft.com/office/drawing/2010/main"/>
              </a:ext>
            </a:extLst>
          </a:blip>
          <a:stretch/>
        </p:blipFill>
        <p:spPr>
          <a:xfrm>
            <a:off x="57288" y="3106308"/>
            <a:ext cx="2043720" cy="1266725"/>
          </a:xfrm>
          <a:prstGeom prst="rect">
            <a:avLst/>
          </a:prstGeom>
          <a:ln>
            <a:noFill/>
          </a:ln>
        </p:spPr>
      </p:pic>
      <p:sp>
        <p:nvSpPr>
          <p:cNvPr id="36" name="CustomShape 94"/>
          <p:cNvSpPr/>
          <p:nvPr/>
        </p:nvSpPr>
        <p:spPr>
          <a:xfrm flipH="1">
            <a:off x="3969409" y="4381795"/>
            <a:ext cx="3240" cy="858600"/>
          </a:xfrm>
          <a:custGeom>
            <a:avLst/>
            <a:gdLst/>
            <a:ahLst/>
            <a:cxnLst/>
            <a:rect l="l" t="t" r="r" b="b"/>
            <a:pathLst>
              <a:path w="21600" h="21600">
                <a:moveTo>
                  <a:pt x="0" y="0"/>
                </a:moveTo>
                <a:lnTo>
                  <a:pt x="21600" y="21600"/>
                </a:lnTo>
              </a:path>
            </a:pathLst>
          </a:custGeom>
          <a:noFill/>
          <a:ln w="38100" cmpd="sng">
            <a:solidFill>
              <a:srgbClr val="008000"/>
            </a:solidFill>
            <a:round/>
            <a:tailEnd type="triangle" w="lg" len="lg"/>
          </a:ln>
        </p:spPr>
        <p:style>
          <a:lnRef idx="0">
            <a:scrgbClr r="0" g="0" b="0"/>
          </a:lnRef>
          <a:fillRef idx="0">
            <a:scrgbClr r="0" g="0" b="0"/>
          </a:fillRef>
          <a:effectRef idx="0">
            <a:scrgbClr r="0" g="0" b="0"/>
          </a:effectRef>
          <a:fontRef idx="minor"/>
        </p:style>
      </p:sp>
      <p:sp>
        <p:nvSpPr>
          <p:cNvPr id="37" name="CustomShape 98"/>
          <p:cNvSpPr/>
          <p:nvPr/>
        </p:nvSpPr>
        <p:spPr>
          <a:xfrm>
            <a:off x="1952562" y="4414759"/>
            <a:ext cx="2280595" cy="5738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008000"/>
                </a:solidFill>
                <a:uFill>
                  <a:solidFill>
                    <a:srgbClr val="FFFFFF"/>
                  </a:solidFill>
                </a:uFill>
                <a:latin typeface="Arial"/>
                <a:ea typeface="Arial"/>
              </a:rPr>
              <a:t>Visual, </a:t>
            </a:r>
          </a:p>
          <a:p>
            <a:pPr algn="ctr">
              <a:lnSpc>
                <a:spcPct val="100000"/>
              </a:lnSpc>
            </a:pPr>
            <a:r>
              <a:rPr lang="en-US" sz="2000" strike="noStrike" spc="-1" dirty="0">
                <a:solidFill>
                  <a:srgbClr val="008000"/>
                </a:solidFill>
                <a:uFill>
                  <a:solidFill>
                    <a:srgbClr val="FFFFFF"/>
                  </a:solidFill>
                </a:uFill>
                <a:latin typeface="Arial"/>
                <a:ea typeface="Arial"/>
              </a:rPr>
              <a:t>True-Premise</a:t>
            </a:r>
            <a:endParaRPr dirty="0">
              <a:solidFill>
                <a:srgbClr val="008000"/>
              </a:solidFill>
            </a:endParaRPr>
          </a:p>
        </p:txBody>
      </p:sp>
      <p:sp>
        <p:nvSpPr>
          <p:cNvPr id="42" name="CustomShape 90"/>
          <p:cNvSpPr/>
          <p:nvPr/>
        </p:nvSpPr>
        <p:spPr>
          <a:xfrm>
            <a:off x="2659171" y="5240395"/>
            <a:ext cx="2615760" cy="932040"/>
          </a:xfrm>
          <a:prstGeom prst="rect">
            <a:avLst/>
          </a:prstGeom>
          <a:no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a:solidFill>
                  <a:srgbClr val="000000"/>
                </a:solidFill>
                <a:uFill>
                  <a:solidFill>
                    <a:srgbClr val="FFFFFF"/>
                  </a:solidFill>
                </a:uFill>
                <a:latin typeface="Arial"/>
                <a:ea typeface="Arial"/>
              </a:rPr>
              <a:t>VQA</a:t>
            </a:r>
            <a:endParaRPr dirty="0"/>
          </a:p>
        </p:txBody>
      </p:sp>
    </p:spTree>
    <p:extLst>
      <p:ext uri="{BB962C8B-B14F-4D97-AF65-F5344CB8AC3E}">
        <p14:creationId xmlns:p14="http://schemas.microsoft.com/office/powerpoint/2010/main" val="346554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9"/>
            <a:ext cx="8229600" cy="1143000"/>
          </a:xfrm>
        </p:spPr>
        <p:txBody>
          <a:bodyPr/>
          <a:lstStyle/>
          <a:p>
            <a:r>
              <a:rPr lang="en-US" dirty="0"/>
              <a:t>Question Relevance</a:t>
            </a:r>
          </a:p>
        </p:txBody>
      </p:sp>
      <p:sp>
        <p:nvSpPr>
          <p:cNvPr id="4" name="Slide Number Placeholder 3"/>
          <p:cNvSpPr>
            <a:spLocks noGrp="1"/>
          </p:cNvSpPr>
          <p:nvPr>
            <p:ph type="sldNum" sz="quarter" idx="12"/>
          </p:nvPr>
        </p:nvSpPr>
        <p:spPr/>
        <p:txBody>
          <a:bodyPr/>
          <a:lstStyle/>
          <a:p>
            <a:fld id="{9A0204A8-AFB4-894B-B7A1-210E55B1E886}" type="slidenum">
              <a:rPr lang="en-US" smtClean="0"/>
              <a:t>105</a:t>
            </a:fld>
            <a:endParaRPr lang="en-US" dirty="0"/>
          </a:p>
        </p:txBody>
      </p:sp>
      <p:sp>
        <p:nvSpPr>
          <p:cNvPr id="21" name="CustomShape 91"/>
          <p:cNvSpPr/>
          <p:nvPr/>
        </p:nvSpPr>
        <p:spPr>
          <a:xfrm>
            <a:off x="-91159" y="1541954"/>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000000"/>
                </a:solidFill>
                <a:uFill>
                  <a:solidFill>
                    <a:srgbClr val="FFFFFF"/>
                  </a:solidFill>
                </a:uFill>
                <a:latin typeface="Arial"/>
                <a:ea typeface="Arial"/>
              </a:rPr>
              <a:t>What color are the plates?</a:t>
            </a:r>
            <a:endParaRPr dirty="0"/>
          </a:p>
        </p:txBody>
      </p:sp>
      <p:sp>
        <p:nvSpPr>
          <p:cNvPr id="26" name="CustomShape 96"/>
          <p:cNvSpPr/>
          <p:nvPr/>
        </p:nvSpPr>
        <p:spPr>
          <a:xfrm rot="10800000" flipH="1" flipV="1">
            <a:off x="1985549" y="2009920"/>
            <a:ext cx="673622" cy="3695283"/>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27" name="CustomShape 97"/>
          <p:cNvSpPr/>
          <p:nvPr/>
        </p:nvSpPr>
        <p:spPr>
          <a:xfrm rot="10800000" flipH="1" flipV="1">
            <a:off x="1955011" y="3934750"/>
            <a:ext cx="704160" cy="1770454"/>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pic>
        <p:nvPicPr>
          <p:cNvPr id="33" name="Shape 181"/>
          <p:cNvPicPr/>
          <p:nvPr/>
        </p:nvPicPr>
        <p:blipFill>
          <a:blip r:embed="rId2" cstate="print">
            <a:extLst>
              <a:ext uri="{28A0092B-C50C-407E-A947-70E740481C1C}">
                <a14:useLocalDpi xmlns:a14="http://schemas.microsoft.com/office/drawing/2010/main"/>
              </a:ext>
            </a:extLst>
          </a:blip>
          <a:stretch/>
        </p:blipFill>
        <p:spPr>
          <a:xfrm>
            <a:off x="57288" y="3106308"/>
            <a:ext cx="2043720" cy="1266725"/>
          </a:xfrm>
          <a:prstGeom prst="rect">
            <a:avLst/>
          </a:prstGeom>
          <a:ln>
            <a:noFill/>
          </a:ln>
        </p:spPr>
      </p:pic>
      <p:sp>
        <p:nvSpPr>
          <p:cNvPr id="42" name="CustomShape 90"/>
          <p:cNvSpPr/>
          <p:nvPr/>
        </p:nvSpPr>
        <p:spPr>
          <a:xfrm>
            <a:off x="2659171" y="5240395"/>
            <a:ext cx="2615760" cy="932040"/>
          </a:xfrm>
          <a:prstGeom prst="rect">
            <a:avLst/>
          </a:prstGeom>
          <a:no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a:solidFill>
                  <a:srgbClr val="000000"/>
                </a:solidFill>
                <a:uFill>
                  <a:solidFill>
                    <a:srgbClr val="FFFFFF"/>
                  </a:solidFill>
                </a:uFill>
                <a:latin typeface="Arial"/>
                <a:ea typeface="Arial"/>
              </a:rPr>
              <a:t>VQA</a:t>
            </a:r>
            <a:endParaRPr dirty="0"/>
          </a:p>
        </p:txBody>
      </p:sp>
      <p:pic>
        <p:nvPicPr>
          <p:cNvPr id="12" name="Picture 11"/>
          <p:cNvPicPr>
            <a:picLocks noChangeAspect="1"/>
          </p:cNvPicPr>
          <p:nvPr/>
        </p:nvPicPr>
        <p:blipFill>
          <a:blip r:embed="rId3"/>
          <a:stretch>
            <a:fillRect/>
          </a:stretch>
        </p:blipFill>
        <p:spPr>
          <a:xfrm>
            <a:off x="7379241" y="4942801"/>
            <a:ext cx="1528348" cy="1290445"/>
          </a:xfrm>
          <a:prstGeom prst="rect">
            <a:avLst/>
          </a:prstGeom>
        </p:spPr>
      </p:pic>
      <p:sp>
        <p:nvSpPr>
          <p:cNvPr id="13" name="CustomShape 100"/>
          <p:cNvSpPr/>
          <p:nvPr/>
        </p:nvSpPr>
        <p:spPr>
          <a:xfrm>
            <a:off x="4994533" y="5391798"/>
            <a:ext cx="2615400" cy="545712"/>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000000"/>
                </a:solidFill>
                <a:uFill>
                  <a:solidFill>
                    <a:srgbClr val="FFFFFF"/>
                  </a:solidFill>
                </a:uFill>
                <a:latin typeface="Arial"/>
                <a:ea typeface="Arial"/>
              </a:rPr>
              <a:t>“White.”</a:t>
            </a:r>
            <a:endParaRPr dirty="0"/>
          </a:p>
        </p:txBody>
      </p:sp>
    </p:spTree>
    <p:extLst>
      <p:ext uri="{BB962C8B-B14F-4D97-AF65-F5344CB8AC3E}">
        <p14:creationId xmlns:p14="http://schemas.microsoft.com/office/powerpoint/2010/main" val="18838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Human Studies</a:t>
            </a:r>
          </a:p>
        </p:txBody>
      </p:sp>
      <p:sp>
        <p:nvSpPr>
          <p:cNvPr id="4" name="Slide Number Placeholder 3"/>
          <p:cNvSpPr>
            <a:spLocks noGrp="1"/>
          </p:cNvSpPr>
          <p:nvPr>
            <p:ph type="sldNum" sz="quarter" idx="12"/>
          </p:nvPr>
        </p:nvSpPr>
        <p:spPr/>
        <p:txBody>
          <a:bodyPr/>
          <a:lstStyle/>
          <a:p>
            <a:fld id="{9A0204A8-AFB4-894B-B7A1-210E55B1E886}" type="slidenum">
              <a:rPr lang="en-US" smtClean="0"/>
              <a:t>106</a:t>
            </a:fld>
            <a:endParaRPr lang="en-US" dirty="0"/>
          </a:p>
        </p:txBody>
      </p:sp>
      <p:grpSp>
        <p:nvGrpSpPr>
          <p:cNvPr id="7" name="Group 6"/>
          <p:cNvGrpSpPr/>
          <p:nvPr/>
        </p:nvGrpSpPr>
        <p:grpSpPr>
          <a:xfrm>
            <a:off x="457200" y="1164901"/>
            <a:ext cx="3682857" cy="3128953"/>
            <a:chOff x="457200" y="1676246"/>
            <a:chExt cx="3682857" cy="3128953"/>
          </a:xfrm>
        </p:grpSpPr>
        <p:pic>
          <p:nvPicPr>
            <p:cNvPr id="5" name="Picture 4"/>
            <p:cNvPicPr>
              <a:picLocks noChangeAspect="1"/>
            </p:cNvPicPr>
            <p:nvPr/>
          </p:nvPicPr>
          <p:blipFill>
            <a:blip r:embed="rId2"/>
            <a:stretch>
              <a:fillRect/>
            </a:stretch>
          </p:blipFill>
          <p:spPr>
            <a:xfrm>
              <a:off x="853062" y="1676246"/>
              <a:ext cx="2429988" cy="2051736"/>
            </a:xfrm>
            <a:prstGeom prst="rect">
              <a:avLst/>
            </a:prstGeom>
          </p:spPr>
        </p:pic>
        <p:sp>
          <p:nvSpPr>
            <p:cNvPr id="6" name="TextBox 5"/>
            <p:cNvSpPr txBox="1"/>
            <p:nvPr/>
          </p:nvSpPr>
          <p:spPr>
            <a:xfrm>
              <a:off x="457200" y="3727981"/>
              <a:ext cx="3682857" cy="1077218"/>
            </a:xfrm>
            <a:prstGeom prst="rect">
              <a:avLst/>
            </a:prstGeom>
            <a:noFill/>
          </p:spPr>
          <p:txBody>
            <a:bodyPr wrap="square" rtlCol="0">
              <a:spAutoFit/>
            </a:bodyPr>
            <a:lstStyle/>
            <a:p>
              <a:pPr algn="ctr"/>
              <a:r>
                <a:rPr lang="en-US" sz="3200" dirty="0"/>
                <a:t>Question Relevance </a:t>
              </a:r>
            </a:p>
            <a:p>
              <a:pPr algn="ctr"/>
              <a:r>
                <a:rPr lang="en-US" sz="3200" dirty="0"/>
                <a:t>+ VQA</a:t>
              </a:r>
            </a:p>
          </p:txBody>
        </p:sp>
      </p:grpSp>
      <p:sp>
        <p:nvSpPr>
          <p:cNvPr id="8" name="TextBox 7"/>
          <p:cNvSpPr txBox="1"/>
          <p:nvPr/>
        </p:nvSpPr>
        <p:spPr>
          <a:xfrm>
            <a:off x="4140058" y="2084921"/>
            <a:ext cx="1270056" cy="584776"/>
          </a:xfrm>
          <a:prstGeom prst="rect">
            <a:avLst/>
          </a:prstGeom>
          <a:noFill/>
        </p:spPr>
        <p:txBody>
          <a:bodyPr wrap="square" rtlCol="0">
            <a:spAutoFit/>
          </a:bodyPr>
          <a:lstStyle/>
          <a:p>
            <a:pPr algn="ctr"/>
            <a:r>
              <a:rPr lang="en-US" sz="3200" dirty="0"/>
              <a:t>Vs.</a:t>
            </a:r>
          </a:p>
        </p:txBody>
      </p:sp>
      <p:grpSp>
        <p:nvGrpSpPr>
          <p:cNvPr id="13" name="Group 12"/>
          <p:cNvGrpSpPr/>
          <p:nvPr/>
        </p:nvGrpSpPr>
        <p:grpSpPr>
          <a:xfrm>
            <a:off x="4535919" y="1164901"/>
            <a:ext cx="4557053" cy="3134618"/>
            <a:chOff x="4535919" y="1164901"/>
            <a:chExt cx="4557053" cy="3134618"/>
          </a:xfrm>
        </p:grpSpPr>
        <p:pic>
          <p:nvPicPr>
            <p:cNvPr id="9" name="Picture 8"/>
            <p:cNvPicPr>
              <a:picLocks noChangeAspect="1"/>
            </p:cNvPicPr>
            <p:nvPr/>
          </p:nvPicPr>
          <p:blipFill>
            <a:blip r:embed="rId3"/>
            <a:stretch>
              <a:fillRect/>
            </a:stretch>
          </p:blipFill>
          <p:spPr>
            <a:xfrm>
              <a:off x="5714156" y="1164901"/>
              <a:ext cx="2226623" cy="2057400"/>
            </a:xfrm>
            <a:prstGeom prst="rect">
              <a:avLst/>
            </a:prstGeom>
          </p:spPr>
        </p:pic>
        <p:sp>
          <p:nvSpPr>
            <p:cNvPr id="10" name="TextBox 9"/>
            <p:cNvSpPr txBox="1"/>
            <p:nvPr/>
          </p:nvSpPr>
          <p:spPr>
            <a:xfrm>
              <a:off x="4535919" y="3222301"/>
              <a:ext cx="4557053" cy="1077218"/>
            </a:xfrm>
            <a:prstGeom prst="rect">
              <a:avLst/>
            </a:prstGeom>
            <a:noFill/>
          </p:spPr>
          <p:txBody>
            <a:bodyPr wrap="square" rtlCol="0">
              <a:spAutoFit/>
            </a:bodyPr>
            <a:lstStyle/>
            <a:p>
              <a:pPr algn="ctr"/>
              <a:r>
                <a:rPr lang="en-US" sz="3200" dirty="0"/>
                <a:t>VQA</a:t>
              </a:r>
            </a:p>
            <a:p>
              <a:pPr algn="ctr"/>
              <a:r>
                <a:rPr lang="en-US" sz="3200" dirty="0"/>
                <a:t>(answers every question)</a:t>
              </a:r>
            </a:p>
          </p:txBody>
        </p:sp>
      </p:grpSp>
      <p:sp>
        <p:nvSpPr>
          <p:cNvPr id="11" name="TextBox 10"/>
          <p:cNvSpPr txBox="1"/>
          <p:nvPr/>
        </p:nvSpPr>
        <p:spPr>
          <a:xfrm>
            <a:off x="680217" y="4645663"/>
            <a:ext cx="3179438" cy="584776"/>
          </a:xfrm>
          <a:prstGeom prst="rect">
            <a:avLst/>
          </a:prstGeom>
          <a:noFill/>
        </p:spPr>
        <p:txBody>
          <a:bodyPr wrap="square" rtlCol="0">
            <a:spAutoFit/>
          </a:bodyPr>
          <a:lstStyle/>
          <a:p>
            <a:pPr algn="ctr"/>
            <a:r>
              <a:rPr lang="en-US" sz="3200" dirty="0"/>
              <a:t>Preferred: 65%</a:t>
            </a:r>
          </a:p>
        </p:txBody>
      </p:sp>
      <p:sp>
        <p:nvSpPr>
          <p:cNvPr id="12" name="TextBox 11"/>
          <p:cNvSpPr txBox="1"/>
          <p:nvPr/>
        </p:nvSpPr>
        <p:spPr>
          <a:xfrm>
            <a:off x="5420681" y="4645663"/>
            <a:ext cx="3179438" cy="584776"/>
          </a:xfrm>
          <a:prstGeom prst="rect">
            <a:avLst/>
          </a:prstGeom>
          <a:noFill/>
        </p:spPr>
        <p:txBody>
          <a:bodyPr wrap="square" rtlCol="0">
            <a:spAutoFit/>
          </a:bodyPr>
          <a:lstStyle/>
          <a:p>
            <a:pPr algn="ctr"/>
            <a:r>
              <a:rPr lang="en-US" sz="3200" dirty="0"/>
              <a:t>Preferred: 2%</a:t>
            </a:r>
          </a:p>
        </p:txBody>
      </p:sp>
    </p:spTree>
    <p:extLst>
      <p:ext uri="{BB962C8B-B14F-4D97-AF65-F5344CB8AC3E}">
        <p14:creationId xmlns:p14="http://schemas.microsoft.com/office/powerpoint/2010/main" val="192620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1833-E0F4-3649-9C4A-D59112B24630}"/>
              </a:ext>
            </a:extLst>
          </p:cNvPr>
          <p:cNvSpPr>
            <a:spLocks noGrp="1"/>
          </p:cNvSpPr>
          <p:nvPr>
            <p:ph type="title"/>
          </p:nvPr>
        </p:nvSpPr>
        <p:spPr>
          <a:xfrm>
            <a:off x="0" y="2792208"/>
            <a:ext cx="9144000" cy="1143000"/>
          </a:xfrm>
        </p:spPr>
        <p:txBody>
          <a:bodyPr>
            <a:normAutofit fontScale="90000"/>
          </a:bodyPr>
          <a:lstStyle/>
          <a:p>
            <a:r>
              <a:rPr lang="en-US" dirty="0"/>
              <a:t>Other things VQA models don’t do well…</a:t>
            </a:r>
          </a:p>
        </p:txBody>
      </p:sp>
      <p:sp>
        <p:nvSpPr>
          <p:cNvPr id="4" name="Slide Number Placeholder 3">
            <a:extLst>
              <a:ext uri="{FF2B5EF4-FFF2-40B4-BE49-F238E27FC236}">
                <a16:creationId xmlns:a16="http://schemas.microsoft.com/office/drawing/2014/main" id="{3EC42897-0A68-454A-9C66-3575D4978E17}"/>
              </a:ext>
            </a:extLst>
          </p:cNvPr>
          <p:cNvSpPr>
            <a:spLocks noGrp="1"/>
          </p:cNvSpPr>
          <p:nvPr>
            <p:ph type="sldNum" sz="quarter" idx="12"/>
          </p:nvPr>
        </p:nvSpPr>
        <p:spPr/>
        <p:txBody>
          <a:bodyPr/>
          <a:lstStyle/>
          <a:p>
            <a:fld id="{9A0204A8-AFB4-894B-B7A1-210E55B1E886}" type="slidenum">
              <a:rPr lang="en-US" smtClean="0"/>
              <a:t>107</a:t>
            </a:fld>
            <a:endParaRPr lang="en-US" dirty="0"/>
          </a:p>
        </p:txBody>
      </p:sp>
    </p:spTree>
    <p:extLst>
      <p:ext uri="{BB962C8B-B14F-4D97-AF65-F5344CB8AC3E}">
        <p14:creationId xmlns:p14="http://schemas.microsoft.com/office/powerpoint/2010/main" val="21454916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VQA Models Lack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108</a:t>
            </a:fld>
            <a:endParaRPr lang="en-US" dirty="0"/>
          </a:p>
        </p:txBody>
      </p:sp>
    </p:spTree>
    <p:extLst>
      <p:ext uri="{BB962C8B-B14F-4D97-AF65-F5344CB8AC3E}">
        <p14:creationId xmlns:p14="http://schemas.microsoft.com/office/powerpoint/2010/main" val="27205823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Logical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109</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61539"/>
          </a:xfrm>
          <a:prstGeom prst="rect">
            <a:avLst/>
          </a:prstGeom>
        </p:spPr>
      </p:pic>
    </p:spTree>
    <p:extLst>
      <p:ext uri="{BB962C8B-B14F-4D97-AF65-F5344CB8AC3E}">
        <p14:creationId xmlns:p14="http://schemas.microsoft.com/office/powerpoint/2010/main" val="777465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vqa.cloudcv.org/vqa/data/mscoco/images/train2014/COCO_train2014_00000033795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68" y="1797401"/>
            <a:ext cx="3131561" cy="2016003"/>
          </a:xfrm>
          <a:prstGeom prst="rect">
            <a:avLst/>
          </a:prstGeom>
          <a:noFill/>
          <a:ln w="25400">
            <a:solidFill>
              <a:sysClr val="windowText" lastClr="000000"/>
            </a:solidFill>
          </a:ln>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FA6F076C-A2A4-4E2C-A756-CB59CEC92C6A}" type="slidenum">
              <a:rPr lang="en-US" smtClean="0"/>
              <a:t>11</a:t>
            </a:fld>
            <a:endParaRPr lang="en-US" dirty="0"/>
          </a:p>
        </p:txBody>
      </p:sp>
      <p:sp>
        <p:nvSpPr>
          <p:cNvPr id="6" name="Title 1"/>
          <p:cNvSpPr>
            <a:spLocks noGrp="1"/>
          </p:cNvSpPr>
          <p:nvPr>
            <p:ph type="title"/>
          </p:nvPr>
        </p:nvSpPr>
        <p:spPr>
          <a:xfrm>
            <a:off x="0" y="228600"/>
            <a:ext cx="9144000" cy="685800"/>
          </a:xfrm>
        </p:spPr>
        <p:txBody>
          <a:bodyPr>
            <a:normAutofit fontScale="90000"/>
          </a:bodyPr>
          <a:lstStyle/>
          <a:p>
            <a:r>
              <a:rPr lang="en-US" dirty="0"/>
              <a:t>Visual Question Answering (VQA)</a:t>
            </a:r>
          </a:p>
        </p:txBody>
      </p:sp>
    </p:spTree>
    <p:extLst>
      <p:ext uri="{BB962C8B-B14F-4D97-AF65-F5344CB8AC3E}">
        <p14:creationId xmlns:p14="http://schemas.microsoft.com/office/powerpoint/2010/main" val="133061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Logical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110</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38666"/>
          </a:xfrm>
          <a:prstGeom prst="rect">
            <a:avLst/>
          </a:prstGeom>
        </p:spPr>
      </p:pic>
    </p:spTree>
    <p:extLst>
      <p:ext uri="{BB962C8B-B14F-4D97-AF65-F5344CB8AC3E}">
        <p14:creationId xmlns:p14="http://schemas.microsoft.com/office/powerpoint/2010/main" val="37566404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Logical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111</a:t>
            </a:fld>
            <a:endParaRPr lang="en-US" dirty="0"/>
          </a:p>
        </p:txBody>
      </p:sp>
      <p:pic>
        <p:nvPicPr>
          <p:cNvPr id="3" name="Picture 2" descr="Screen Shot 2016-03-23 at 7.37.12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28813"/>
          </a:xfrm>
          <a:prstGeom prst="rect">
            <a:avLst/>
          </a:prstGeom>
        </p:spPr>
      </p:pic>
    </p:spTree>
    <p:extLst>
      <p:ext uri="{BB962C8B-B14F-4D97-AF65-F5344CB8AC3E}">
        <p14:creationId xmlns:p14="http://schemas.microsoft.com/office/powerpoint/2010/main" val="17038856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Logical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112</a:t>
            </a:fld>
            <a:endParaRPr lang="en-US" dirty="0"/>
          </a:p>
        </p:txBody>
      </p:sp>
      <p:pic>
        <p:nvPicPr>
          <p:cNvPr id="3" name="Picture 2" descr="Screen Shot 2016-03-23 at 7.37.19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52490"/>
          </a:xfrm>
          <a:prstGeom prst="rect">
            <a:avLst/>
          </a:prstGeom>
        </p:spPr>
      </p:pic>
    </p:spTree>
    <p:extLst>
      <p:ext uri="{BB962C8B-B14F-4D97-AF65-F5344CB8AC3E}">
        <p14:creationId xmlns:p14="http://schemas.microsoft.com/office/powerpoint/2010/main" val="38192752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Logical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113</a:t>
            </a:fld>
            <a:endParaRPr lang="en-US" dirty="0"/>
          </a:p>
        </p:txBody>
      </p:sp>
      <p:pic>
        <p:nvPicPr>
          <p:cNvPr id="4" name="Picture 3" descr="Screen Shot 2016-03-23 at 7.37.04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55407"/>
          </a:xfrm>
          <a:prstGeom prst="rect">
            <a:avLst/>
          </a:prstGeom>
        </p:spPr>
      </p:pic>
    </p:spTree>
    <p:extLst>
      <p:ext uri="{BB962C8B-B14F-4D97-AF65-F5344CB8AC3E}">
        <p14:creationId xmlns:p14="http://schemas.microsoft.com/office/powerpoint/2010/main" val="28671754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Linguistic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114</a:t>
            </a:fld>
            <a:endParaRPr lang="en-US" dirty="0"/>
          </a:p>
        </p:txBody>
      </p:sp>
      <p:pic>
        <p:nvPicPr>
          <p:cNvPr id="3" name="Picture 2" descr="Screen Shot 2016-03-23 at 7.27.13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44515"/>
          </a:xfrm>
          <a:prstGeom prst="rect">
            <a:avLst/>
          </a:prstGeom>
        </p:spPr>
      </p:pic>
    </p:spTree>
    <p:extLst>
      <p:ext uri="{BB962C8B-B14F-4D97-AF65-F5344CB8AC3E}">
        <p14:creationId xmlns:p14="http://schemas.microsoft.com/office/powerpoint/2010/main" val="34220951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Linguistic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115</a:t>
            </a:fld>
            <a:endParaRPr lang="en-US" dirty="0"/>
          </a:p>
        </p:txBody>
      </p:sp>
      <p:pic>
        <p:nvPicPr>
          <p:cNvPr id="3" name="Picture 2" descr="Screen Shot 2016-03-23 at 7.27.34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49857"/>
          </a:xfrm>
          <a:prstGeom prst="rect">
            <a:avLst/>
          </a:prstGeom>
        </p:spPr>
      </p:pic>
    </p:spTree>
    <p:extLst>
      <p:ext uri="{BB962C8B-B14F-4D97-AF65-F5344CB8AC3E}">
        <p14:creationId xmlns:p14="http://schemas.microsoft.com/office/powerpoint/2010/main" val="27265398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Knowledge Consistency</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78653"/>
          </a:xfrm>
          <a:prstGeom prst="rect">
            <a:avLst/>
          </a:prstGeom>
        </p:spPr>
      </p:pic>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116</a:t>
            </a:fld>
            <a:endParaRPr lang="en-US" dirty="0"/>
          </a:p>
        </p:txBody>
      </p:sp>
    </p:spTree>
    <p:extLst>
      <p:ext uri="{BB962C8B-B14F-4D97-AF65-F5344CB8AC3E}">
        <p14:creationId xmlns:p14="http://schemas.microsoft.com/office/powerpoint/2010/main" val="29281612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828801"/>
            <a:ext cx="9144000" cy="2460624"/>
          </a:xfrm>
          <a:prstGeom prst="rect">
            <a:avLst/>
          </a:prstGeom>
        </p:spPr>
      </p:pic>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117</a:t>
            </a:fld>
            <a:endParaRPr lang="en-US" dirty="0"/>
          </a:p>
        </p:txBody>
      </p:sp>
      <p:sp>
        <p:nvSpPr>
          <p:cNvPr id="7" name="Title 1"/>
          <p:cNvSpPr>
            <a:spLocks noGrp="1"/>
          </p:cNvSpPr>
          <p:nvPr>
            <p:ph type="title"/>
          </p:nvPr>
        </p:nvSpPr>
        <p:spPr>
          <a:xfrm>
            <a:off x="457200" y="274639"/>
            <a:ext cx="8229600" cy="1143000"/>
          </a:xfrm>
        </p:spPr>
        <p:txBody>
          <a:bodyPr/>
          <a:lstStyle/>
          <a:p>
            <a:r>
              <a:rPr lang="en-US" dirty="0"/>
              <a:t>Lacks Knowledge Consistency</a:t>
            </a:r>
          </a:p>
        </p:txBody>
      </p:sp>
    </p:spTree>
    <p:extLst>
      <p:ext uri="{BB962C8B-B14F-4D97-AF65-F5344CB8AC3E}">
        <p14:creationId xmlns:p14="http://schemas.microsoft.com/office/powerpoint/2010/main" val="22020718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Commonsense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118</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19300"/>
          </a:xfrm>
          <a:prstGeom prst="rect">
            <a:avLst/>
          </a:prstGeom>
        </p:spPr>
      </p:pic>
    </p:spTree>
    <p:extLst>
      <p:ext uri="{BB962C8B-B14F-4D97-AF65-F5344CB8AC3E}">
        <p14:creationId xmlns:p14="http://schemas.microsoft.com/office/powerpoint/2010/main" val="26923284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Commonsense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119</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71351"/>
          </a:xfrm>
          <a:prstGeom prst="rect">
            <a:avLst/>
          </a:prstGeom>
        </p:spPr>
      </p:pic>
    </p:spTree>
    <p:extLst>
      <p:ext uri="{BB962C8B-B14F-4D97-AF65-F5344CB8AC3E}">
        <p14:creationId xmlns:p14="http://schemas.microsoft.com/office/powerpoint/2010/main" val="2810430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vqa.cloudcv.org/vqa/data/mscoco/images/train2014/COCO_train2014_00000033795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68" y="1797401"/>
            <a:ext cx="3131561" cy="2016003"/>
          </a:xfrm>
          <a:prstGeom prst="rect">
            <a:avLst/>
          </a:prstGeom>
          <a:noFill/>
          <a:ln w="25400">
            <a:solidFill>
              <a:sysClr val="windowText" lastClr="000000"/>
            </a:solidFill>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04868" y="4051965"/>
            <a:ext cx="3131629" cy="769441"/>
          </a:xfrm>
          <a:prstGeom prst="rect">
            <a:avLst/>
          </a:prstGeom>
          <a:noFill/>
          <a:ln w="25400">
            <a:solidFill>
              <a:sysClr val="windowText" lastClr="000000"/>
            </a:solidFill>
          </a:ln>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Calibri" panose="020F0502020204030204"/>
              </a:rPr>
              <a:t>What is the mustache made of?</a:t>
            </a:r>
          </a:p>
        </p:txBody>
      </p:sp>
      <p:sp>
        <p:nvSpPr>
          <p:cNvPr id="5" name="Slide Number Placeholder 4"/>
          <p:cNvSpPr>
            <a:spLocks noGrp="1"/>
          </p:cNvSpPr>
          <p:nvPr>
            <p:ph type="sldNum" sz="quarter" idx="12"/>
          </p:nvPr>
        </p:nvSpPr>
        <p:spPr/>
        <p:txBody>
          <a:bodyPr/>
          <a:lstStyle/>
          <a:p>
            <a:fld id="{FA6F076C-A2A4-4E2C-A756-CB59CEC92C6A}" type="slidenum">
              <a:rPr lang="en-US" smtClean="0"/>
              <a:t>12</a:t>
            </a:fld>
            <a:endParaRPr lang="en-US" dirty="0"/>
          </a:p>
        </p:txBody>
      </p:sp>
      <p:sp>
        <p:nvSpPr>
          <p:cNvPr id="7" name="Title 1"/>
          <p:cNvSpPr>
            <a:spLocks noGrp="1"/>
          </p:cNvSpPr>
          <p:nvPr>
            <p:ph type="title"/>
          </p:nvPr>
        </p:nvSpPr>
        <p:spPr>
          <a:xfrm>
            <a:off x="0" y="228600"/>
            <a:ext cx="9144000" cy="685800"/>
          </a:xfrm>
        </p:spPr>
        <p:txBody>
          <a:bodyPr>
            <a:normAutofit fontScale="90000"/>
          </a:bodyPr>
          <a:lstStyle/>
          <a:p>
            <a:r>
              <a:rPr lang="en-US" dirty="0"/>
              <a:t>Visual Question Answering (VQA)</a:t>
            </a:r>
          </a:p>
        </p:txBody>
      </p:sp>
    </p:spTree>
    <p:extLst>
      <p:ext uri="{BB962C8B-B14F-4D97-AF65-F5344CB8AC3E}">
        <p14:creationId xmlns:p14="http://schemas.microsoft.com/office/powerpoint/2010/main" val="1048477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Commonsense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120</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69518"/>
          </a:xfrm>
          <a:prstGeom prst="rect">
            <a:avLst/>
          </a:prstGeom>
        </p:spPr>
      </p:pic>
    </p:spTree>
    <p:extLst>
      <p:ext uri="{BB962C8B-B14F-4D97-AF65-F5344CB8AC3E}">
        <p14:creationId xmlns:p14="http://schemas.microsoft.com/office/powerpoint/2010/main" val="19289720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Commonsense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121</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40527"/>
          </a:xfrm>
          <a:prstGeom prst="rect">
            <a:avLst/>
          </a:prstGeom>
        </p:spPr>
      </p:pic>
    </p:spTree>
    <p:extLst>
      <p:ext uri="{BB962C8B-B14F-4D97-AF65-F5344CB8AC3E}">
        <p14:creationId xmlns:p14="http://schemas.microsoft.com/office/powerpoint/2010/main" val="362401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Commonsense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122</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63379"/>
          </a:xfrm>
          <a:prstGeom prst="rect">
            <a:avLst/>
          </a:prstGeom>
        </p:spPr>
      </p:pic>
    </p:spTree>
    <p:extLst>
      <p:ext uri="{BB962C8B-B14F-4D97-AF65-F5344CB8AC3E}">
        <p14:creationId xmlns:p14="http://schemas.microsoft.com/office/powerpoint/2010/main" val="14059153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Commonsense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123</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60466"/>
          </a:xfrm>
          <a:prstGeom prst="rect">
            <a:avLst/>
          </a:prstGeom>
        </p:spPr>
      </p:pic>
    </p:spTree>
    <p:extLst>
      <p:ext uri="{BB962C8B-B14F-4D97-AF65-F5344CB8AC3E}">
        <p14:creationId xmlns:p14="http://schemas.microsoft.com/office/powerpoint/2010/main" val="24142188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Lacks Commonsense Consistency</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124</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828800"/>
            <a:ext cx="9144000" cy="2431745"/>
          </a:xfrm>
          <a:prstGeom prst="rect">
            <a:avLst/>
          </a:prstGeom>
        </p:spPr>
      </p:pic>
    </p:spTree>
    <p:extLst>
      <p:ext uri="{BB962C8B-B14F-4D97-AF65-F5344CB8AC3E}">
        <p14:creationId xmlns:p14="http://schemas.microsoft.com/office/powerpoint/2010/main" val="20081748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11"/>
            <a:ext cx="8229600" cy="1143000"/>
          </a:xfrm>
        </p:spPr>
        <p:txBody>
          <a:bodyPr/>
          <a:lstStyle/>
          <a:p>
            <a:r>
              <a:rPr lang="en-US" dirty="0"/>
              <a:t>What models can’t do</a:t>
            </a:r>
          </a:p>
        </p:txBody>
      </p:sp>
      <p:sp>
        <p:nvSpPr>
          <p:cNvPr id="4" name="Slide Number Placeholder 3"/>
          <p:cNvSpPr>
            <a:spLocks noGrp="1"/>
          </p:cNvSpPr>
          <p:nvPr>
            <p:ph type="sldNum" sz="quarter" idx="12"/>
          </p:nvPr>
        </p:nvSpPr>
        <p:spPr/>
        <p:txBody>
          <a:bodyPr/>
          <a:lstStyle/>
          <a:p>
            <a:fld id="{9A0204A8-AFB4-894B-B7A1-210E55B1E886}" type="slidenum">
              <a:rPr lang="en-US" smtClean="0"/>
              <a:t>125</a:t>
            </a:fld>
            <a:endParaRPr lang="en-US" dirty="0"/>
          </a:p>
        </p:txBody>
      </p:sp>
      <p:grpSp>
        <p:nvGrpSpPr>
          <p:cNvPr id="3" name="Group 2"/>
          <p:cNvGrpSpPr/>
          <p:nvPr/>
        </p:nvGrpSpPr>
        <p:grpSpPr>
          <a:xfrm>
            <a:off x="0" y="1041400"/>
            <a:ext cx="9144000" cy="5623620"/>
            <a:chOff x="0" y="1041400"/>
            <a:chExt cx="9144000" cy="5623620"/>
          </a:xfrm>
        </p:grpSpPr>
        <p:pic>
          <p:nvPicPr>
            <p:cNvPr id="6" name="Picture 5"/>
            <p:cNvPicPr>
              <a:picLocks noChangeAspect="1"/>
            </p:cNvPicPr>
            <p:nvPr/>
          </p:nvPicPr>
          <p:blipFill>
            <a:blip r:embed="rId2"/>
            <a:stretch>
              <a:fillRect/>
            </a:stretch>
          </p:blipFill>
          <p:spPr>
            <a:xfrm>
              <a:off x="1397000" y="1041400"/>
              <a:ext cx="6350000" cy="4762500"/>
            </a:xfrm>
            <a:prstGeom prst="rect">
              <a:avLst/>
            </a:prstGeom>
          </p:spPr>
        </p:pic>
        <p:sp>
          <p:nvSpPr>
            <p:cNvPr id="7" name="Title 1"/>
            <p:cNvSpPr txBox="1">
              <a:spLocks/>
            </p:cNvSpPr>
            <p:nvPr/>
          </p:nvSpPr>
          <p:spPr>
            <a:xfrm>
              <a:off x="0" y="5522020"/>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How many vegetarian slices are left in the pizza box?</a:t>
              </a:r>
            </a:p>
          </p:txBody>
        </p:sp>
      </p:grpSp>
    </p:spTree>
    <p:extLst>
      <p:ext uri="{BB962C8B-B14F-4D97-AF65-F5344CB8AC3E}">
        <p14:creationId xmlns:p14="http://schemas.microsoft.com/office/powerpoint/2010/main" val="2288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11"/>
            <a:ext cx="8229600" cy="1143000"/>
          </a:xfrm>
        </p:spPr>
        <p:txBody>
          <a:bodyPr/>
          <a:lstStyle/>
          <a:p>
            <a:r>
              <a:rPr lang="en-US" dirty="0"/>
              <a:t>It can’t count…</a:t>
            </a:r>
          </a:p>
        </p:txBody>
      </p:sp>
      <p:sp>
        <p:nvSpPr>
          <p:cNvPr id="4" name="Slide Number Placeholder 3"/>
          <p:cNvSpPr>
            <a:spLocks noGrp="1"/>
          </p:cNvSpPr>
          <p:nvPr>
            <p:ph type="sldNum" sz="quarter" idx="12"/>
          </p:nvPr>
        </p:nvSpPr>
        <p:spPr/>
        <p:txBody>
          <a:bodyPr/>
          <a:lstStyle/>
          <a:p>
            <a:fld id="{9A0204A8-AFB4-894B-B7A1-210E55B1E886}" type="slidenum">
              <a:rPr lang="en-US" smtClean="0"/>
              <a:t>126</a:t>
            </a:fld>
            <a:endParaRPr lang="en-US" dirty="0"/>
          </a:p>
        </p:txBody>
      </p:sp>
      <p:pic>
        <p:nvPicPr>
          <p:cNvPr id="6" name="Picture 5"/>
          <p:cNvPicPr>
            <a:picLocks noChangeAspect="1"/>
          </p:cNvPicPr>
          <p:nvPr/>
        </p:nvPicPr>
        <p:blipFill>
          <a:blip r:embed="rId2"/>
          <a:stretch>
            <a:fillRect/>
          </a:stretch>
        </p:blipFill>
        <p:spPr>
          <a:xfrm>
            <a:off x="1397000" y="1041400"/>
            <a:ext cx="6350000" cy="4762500"/>
          </a:xfrm>
          <a:prstGeom prst="rect">
            <a:avLst/>
          </a:prstGeom>
        </p:spPr>
      </p:pic>
      <p:sp>
        <p:nvSpPr>
          <p:cNvPr id="7" name="Title 1"/>
          <p:cNvSpPr txBox="1">
            <a:spLocks/>
          </p:cNvSpPr>
          <p:nvPr/>
        </p:nvSpPr>
        <p:spPr>
          <a:xfrm>
            <a:off x="0" y="5522020"/>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How many vegetarian slices are left in the pizza box?</a:t>
            </a:r>
          </a:p>
        </p:txBody>
      </p:sp>
    </p:spTree>
    <p:extLst>
      <p:ext uri="{BB962C8B-B14F-4D97-AF65-F5344CB8AC3E}">
        <p14:creationId xmlns:p14="http://schemas.microsoft.com/office/powerpoint/2010/main" val="8643916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11"/>
            <a:ext cx="8229600" cy="1143000"/>
          </a:xfrm>
        </p:spPr>
        <p:txBody>
          <a:bodyPr>
            <a:normAutofit/>
          </a:bodyPr>
          <a:lstStyle/>
          <a:p>
            <a:r>
              <a:rPr lang="en-US" dirty="0"/>
              <a:t>It can’t reason…</a:t>
            </a:r>
          </a:p>
        </p:txBody>
      </p:sp>
      <p:sp>
        <p:nvSpPr>
          <p:cNvPr id="4" name="Slide Number Placeholder 3"/>
          <p:cNvSpPr>
            <a:spLocks noGrp="1"/>
          </p:cNvSpPr>
          <p:nvPr>
            <p:ph type="sldNum" sz="quarter" idx="12"/>
          </p:nvPr>
        </p:nvSpPr>
        <p:spPr/>
        <p:txBody>
          <a:bodyPr/>
          <a:lstStyle/>
          <a:p>
            <a:fld id="{9A0204A8-AFB4-894B-B7A1-210E55B1E886}" type="slidenum">
              <a:rPr lang="en-US" smtClean="0"/>
              <a:t>127</a:t>
            </a:fld>
            <a:endParaRPr lang="en-US" dirty="0"/>
          </a:p>
        </p:txBody>
      </p:sp>
      <p:pic>
        <p:nvPicPr>
          <p:cNvPr id="6" name="Picture 5"/>
          <p:cNvPicPr>
            <a:picLocks noChangeAspect="1"/>
          </p:cNvPicPr>
          <p:nvPr/>
        </p:nvPicPr>
        <p:blipFill>
          <a:blip r:embed="rId2"/>
          <a:stretch>
            <a:fillRect/>
          </a:stretch>
        </p:blipFill>
        <p:spPr>
          <a:xfrm>
            <a:off x="1397000" y="1041400"/>
            <a:ext cx="6350000" cy="4762500"/>
          </a:xfrm>
          <a:prstGeom prst="rect">
            <a:avLst/>
          </a:prstGeom>
        </p:spPr>
      </p:pic>
      <p:sp>
        <p:nvSpPr>
          <p:cNvPr id="7" name="Title 1"/>
          <p:cNvSpPr txBox="1">
            <a:spLocks/>
          </p:cNvSpPr>
          <p:nvPr/>
        </p:nvSpPr>
        <p:spPr>
          <a:xfrm>
            <a:off x="0" y="5522020"/>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How many vegetarian slices are left in the pizza box?</a:t>
            </a:r>
          </a:p>
        </p:txBody>
      </p:sp>
    </p:spTree>
    <p:extLst>
      <p:ext uri="{BB962C8B-B14F-4D97-AF65-F5344CB8AC3E}">
        <p14:creationId xmlns:p14="http://schemas.microsoft.com/office/powerpoint/2010/main" val="14830749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11"/>
            <a:ext cx="8229600" cy="1143000"/>
          </a:xfrm>
        </p:spPr>
        <p:txBody>
          <a:bodyPr>
            <a:normAutofit fontScale="90000"/>
          </a:bodyPr>
          <a:lstStyle/>
          <a:p>
            <a:r>
              <a:rPr lang="en-US" dirty="0"/>
              <a:t>It doesn’t leverage compositionality…</a:t>
            </a:r>
          </a:p>
        </p:txBody>
      </p:sp>
      <p:sp>
        <p:nvSpPr>
          <p:cNvPr id="4" name="Slide Number Placeholder 3"/>
          <p:cNvSpPr>
            <a:spLocks noGrp="1"/>
          </p:cNvSpPr>
          <p:nvPr>
            <p:ph type="sldNum" sz="quarter" idx="12"/>
          </p:nvPr>
        </p:nvSpPr>
        <p:spPr/>
        <p:txBody>
          <a:bodyPr/>
          <a:lstStyle/>
          <a:p>
            <a:fld id="{9A0204A8-AFB4-894B-B7A1-210E55B1E886}" type="slidenum">
              <a:rPr lang="en-US" smtClean="0"/>
              <a:t>128</a:t>
            </a:fld>
            <a:endParaRPr lang="en-US" dirty="0"/>
          </a:p>
        </p:txBody>
      </p:sp>
      <p:pic>
        <p:nvPicPr>
          <p:cNvPr id="6" name="Picture 5"/>
          <p:cNvPicPr>
            <a:picLocks noChangeAspect="1"/>
          </p:cNvPicPr>
          <p:nvPr/>
        </p:nvPicPr>
        <p:blipFill>
          <a:blip r:embed="rId2"/>
          <a:stretch>
            <a:fillRect/>
          </a:stretch>
        </p:blipFill>
        <p:spPr>
          <a:xfrm>
            <a:off x="1397000" y="1041400"/>
            <a:ext cx="6350000" cy="4762500"/>
          </a:xfrm>
          <a:prstGeom prst="rect">
            <a:avLst/>
          </a:prstGeom>
        </p:spPr>
      </p:pic>
      <p:sp>
        <p:nvSpPr>
          <p:cNvPr id="7" name="Title 1"/>
          <p:cNvSpPr txBox="1">
            <a:spLocks/>
          </p:cNvSpPr>
          <p:nvPr/>
        </p:nvSpPr>
        <p:spPr>
          <a:xfrm>
            <a:off x="0" y="5522020"/>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How many vegetarian slices are left in the pizza box?</a:t>
            </a:r>
          </a:p>
        </p:txBody>
      </p:sp>
    </p:spTree>
    <p:extLst>
      <p:ext uri="{BB962C8B-B14F-4D97-AF65-F5344CB8AC3E}">
        <p14:creationId xmlns:p14="http://schemas.microsoft.com/office/powerpoint/2010/main" val="19337276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1"/>
            <a:ext cx="9144000" cy="1143000"/>
          </a:xfrm>
        </p:spPr>
        <p:txBody>
          <a:bodyPr>
            <a:noAutofit/>
          </a:bodyPr>
          <a:lstStyle/>
          <a:p>
            <a:r>
              <a:rPr lang="en-US" sz="3800" dirty="0"/>
              <a:t>It doesn’t have commonsense / knowledge…</a:t>
            </a:r>
          </a:p>
        </p:txBody>
      </p:sp>
      <p:sp>
        <p:nvSpPr>
          <p:cNvPr id="4" name="Slide Number Placeholder 3"/>
          <p:cNvSpPr>
            <a:spLocks noGrp="1"/>
          </p:cNvSpPr>
          <p:nvPr>
            <p:ph type="sldNum" sz="quarter" idx="12"/>
          </p:nvPr>
        </p:nvSpPr>
        <p:spPr/>
        <p:txBody>
          <a:bodyPr/>
          <a:lstStyle/>
          <a:p>
            <a:fld id="{9A0204A8-AFB4-894B-B7A1-210E55B1E886}" type="slidenum">
              <a:rPr lang="en-US" smtClean="0"/>
              <a:t>129</a:t>
            </a:fld>
            <a:endParaRPr lang="en-US" dirty="0"/>
          </a:p>
        </p:txBody>
      </p:sp>
      <p:pic>
        <p:nvPicPr>
          <p:cNvPr id="6" name="Picture 5"/>
          <p:cNvPicPr>
            <a:picLocks noChangeAspect="1"/>
          </p:cNvPicPr>
          <p:nvPr/>
        </p:nvPicPr>
        <p:blipFill>
          <a:blip r:embed="rId2"/>
          <a:stretch>
            <a:fillRect/>
          </a:stretch>
        </p:blipFill>
        <p:spPr>
          <a:xfrm>
            <a:off x="1397000" y="1041400"/>
            <a:ext cx="6350000" cy="4762500"/>
          </a:xfrm>
          <a:prstGeom prst="rect">
            <a:avLst/>
          </a:prstGeom>
        </p:spPr>
      </p:pic>
      <p:sp>
        <p:nvSpPr>
          <p:cNvPr id="7" name="Title 1"/>
          <p:cNvSpPr txBox="1">
            <a:spLocks/>
          </p:cNvSpPr>
          <p:nvPr/>
        </p:nvSpPr>
        <p:spPr>
          <a:xfrm>
            <a:off x="0" y="5522020"/>
            <a:ext cx="91440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How many vegetarian slices are left in the pizza box?</a:t>
            </a:r>
          </a:p>
        </p:txBody>
      </p:sp>
    </p:spTree>
    <p:extLst>
      <p:ext uri="{BB962C8B-B14F-4D97-AF65-F5344CB8AC3E}">
        <p14:creationId xmlns:p14="http://schemas.microsoft.com/office/powerpoint/2010/main" val="3529345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stCxn id="25" idx="3"/>
            <a:endCxn id="29" idx="1"/>
          </p:cNvCxnSpPr>
          <p:nvPr/>
        </p:nvCxnSpPr>
        <p:spPr>
          <a:xfrm flipV="1">
            <a:off x="3436497" y="3703347"/>
            <a:ext cx="822657" cy="733339"/>
          </a:xfrm>
          <a:prstGeom prst="straightConnector1">
            <a:avLst/>
          </a:prstGeom>
          <a:noFill/>
          <a:ln w="50800" cap="flat" cmpd="sng" algn="ctr">
            <a:solidFill>
              <a:srgbClr val="5B9BD5"/>
            </a:solidFill>
            <a:prstDash val="solid"/>
            <a:miter lim="800000"/>
            <a:tailEnd type="arrow"/>
          </a:ln>
          <a:effectLst/>
        </p:spPr>
      </p:cxnSp>
      <p:cxnSp>
        <p:nvCxnSpPr>
          <p:cNvPr id="30" name="Straight Arrow Connector 29"/>
          <p:cNvCxnSpPr>
            <a:stCxn id="24" idx="3"/>
            <a:endCxn id="29" idx="1"/>
          </p:cNvCxnSpPr>
          <p:nvPr/>
        </p:nvCxnSpPr>
        <p:spPr>
          <a:xfrm>
            <a:off x="3436429" y="2805403"/>
            <a:ext cx="822725" cy="897944"/>
          </a:xfrm>
          <a:prstGeom prst="straightConnector1">
            <a:avLst/>
          </a:prstGeom>
          <a:noFill/>
          <a:ln w="50800" cap="flat" cmpd="sng" algn="ctr">
            <a:solidFill>
              <a:srgbClr val="5B9BD5"/>
            </a:solidFill>
            <a:prstDash val="solid"/>
            <a:miter lim="800000"/>
            <a:tailEnd type="arrow"/>
          </a:ln>
          <a:effectLst/>
        </p:spPr>
      </p:cxnSp>
      <p:pic>
        <p:nvPicPr>
          <p:cNvPr id="24" name="Picture 2" descr="https://vqa.cloudcv.org/vqa/data/mscoco/images/train2014/COCO_train2014_00000033795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68" y="1797401"/>
            <a:ext cx="3131561" cy="2016003"/>
          </a:xfrm>
          <a:prstGeom prst="rect">
            <a:avLst/>
          </a:prstGeom>
          <a:noFill/>
          <a:ln w="25400">
            <a:solidFill>
              <a:sysClr val="windowText" lastClr="000000"/>
            </a:solidFill>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04868" y="4051965"/>
            <a:ext cx="3131629" cy="769441"/>
          </a:xfrm>
          <a:prstGeom prst="rect">
            <a:avLst/>
          </a:prstGeom>
          <a:noFill/>
          <a:ln w="25400">
            <a:solidFill>
              <a:sysClr val="windowText" lastClr="000000"/>
            </a:solidFill>
          </a:ln>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Calibri" panose="020F0502020204030204"/>
              </a:rPr>
              <a:t>What is the mustache made of?</a:t>
            </a:r>
          </a:p>
        </p:txBody>
      </p:sp>
      <p:sp>
        <p:nvSpPr>
          <p:cNvPr id="29" name="Rounded Rectangle 28"/>
          <p:cNvSpPr/>
          <p:nvPr/>
        </p:nvSpPr>
        <p:spPr>
          <a:xfrm>
            <a:off x="4259154" y="3147011"/>
            <a:ext cx="2336845" cy="1112672"/>
          </a:xfrm>
          <a:prstGeom prst="round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13" b="0" i="0" u="none" strike="noStrike" kern="0" cap="none" spc="0" normalizeH="0" baseline="0" noProof="0" dirty="0">
                <a:ln>
                  <a:noFill/>
                </a:ln>
                <a:solidFill>
                  <a:prstClr val="white"/>
                </a:solidFill>
                <a:effectLst/>
                <a:uLnTx/>
                <a:uFillTx/>
                <a:latin typeface="Calibri" panose="020F0502020204030204"/>
              </a:rPr>
              <a:t>AI System</a:t>
            </a:r>
          </a:p>
        </p:txBody>
      </p:sp>
      <p:sp>
        <p:nvSpPr>
          <p:cNvPr id="5" name="Slide Number Placeholder 4"/>
          <p:cNvSpPr>
            <a:spLocks noGrp="1"/>
          </p:cNvSpPr>
          <p:nvPr>
            <p:ph type="sldNum" sz="quarter" idx="12"/>
          </p:nvPr>
        </p:nvSpPr>
        <p:spPr/>
        <p:txBody>
          <a:bodyPr/>
          <a:lstStyle/>
          <a:p>
            <a:fld id="{FA6F076C-A2A4-4E2C-A756-CB59CEC92C6A}" type="slidenum">
              <a:rPr lang="en-US" smtClean="0"/>
              <a:t>13</a:t>
            </a:fld>
            <a:endParaRPr lang="en-US" dirty="0"/>
          </a:p>
        </p:txBody>
      </p:sp>
      <p:sp>
        <p:nvSpPr>
          <p:cNvPr id="11" name="Title 1"/>
          <p:cNvSpPr>
            <a:spLocks noGrp="1"/>
          </p:cNvSpPr>
          <p:nvPr>
            <p:ph type="title"/>
          </p:nvPr>
        </p:nvSpPr>
        <p:spPr>
          <a:xfrm>
            <a:off x="0" y="228600"/>
            <a:ext cx="9144000" cy="685800"/>
          </a:xfrm>
        </p:spPr>
        <p:txBody>
          <a:bodyPr>
            <a:normAutofit fontScale="90000"/>
          </a:bodyPr>
          <a:lstStyle/>
          <a:p>
            <a:r>
              <a:rPr lang="en-US" dirty="0"/>
              <a:t>Visual Question Answering (VQA)</a:t>
            </a:r>
          </a:p>
        </p:txBody>
      </p:sp>
    </p:spTree>
    <p:extLst>
      <p:ext uri="{BB962C8B-B14F-4D97-AF65-F5344CB8AC3E}">
        <p14:creationId xmlns:p14="http://schemas.microsoft.com/office/powerpoint/2010/main" val="15723323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130</a:t>
            </a:fld>
            <a:endParaRPr lang="en-US" dirty="0"/>
          </a:p>
        </p:txBody>
      </p:sp>
      <p:sp>
        <p:nvSpPr>
          <p:cNvPr id="5" name="Title 4">
            <a:extLst>
              <a:ext uri="{FF2B5EF4-FFF2-40B4-BE49-F238E27FC236}">
                <a16:creationId xmlns:a16="http://schemas.microsoft.com/office/drawing/2014/main" id="{EC8628C3-AF93-C44E-A3C9-A8A243994983}"/>
              </a:ext>
            </a:extLst>
          </p:cNvPr>
          <p:cNvSpPr>
            <a:spLocks noGrp="1"/>
          </p:cNvSpPr>
          <p:nvPr>
            <p:ph type="title"/>
          </p:nvPr>
        </p:nvSpPr>
        <p:spPr>
          <a:xfrm>
            <a:off x="409698" y="2875335"/>
            <a:ext cx="8229600" cy="1143000"/>
          </a:xfrm>
        </p:spPr>
        <p:txBody>
          <a:bodyPr/>
          <a:lstStyle/>
          <a:p>
            <a:r>
              <a:rPr lang="en-US" dirty="0"/>
              <a:t>Demo</a:t>
            </a:r>
          </a:p>
        </p:txBody>
      </p:sp>
    </p:spTree>
    <p:extLst>
      <p:ext uri="{BB962C8B-B14F-4D97-AF65-F5344CB8AC3E}">
        <p14:creationId xmlns:p14="http://schemas.microsoft.com/office/powerpoint/2010/main" val="39638240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Summary: VQA</a:t>
            </a:r>
          </a:p>
        </p:txBody>
      </p:sp>
      <p:sp>
        <p:nvSpPr>
          <p:cNvPr id="3" name="Content Placeholder 2"/>
          <p:cNvSpPr>
            <a:spLocks noGrp="1"/>
          </p:cNvSpPr>
          <p:nvPr>
            <p:ph idx="1"/>
          </p:nvPr>
        </p:nvSpPr>
        <p:spPr>
          <a:xfrm>
            <a:off x="457200" y="1143000"/>
            <a:ext cx="8229600" cy="4525963"/>
          </a:xfrm>
        </p:spPr>
        <p:txBody>
          <a:bodyPr>
            <a:normAutofit fontScale="92500" lnSpcReduction="10000"/>
          </a:bodyPr>
          <a:lstStyle/>
          <a:p>
            <a:r>
              <a:rPr lang="en-US" dirty="0"/>
              <a:t>Rich space</a:t>
            </a:r>
          </a:p>
          <a:p>
            <a:pPr lvl="1"/>
            <a:r>
              <a:rPr lang="en-US" dirty="0"/>
              <a:t>Vision, language, attention</a:t>
            </a:r>
          </a:p>
          <a:p>
            <a:pPr lvl="1"/>
            <a:r>
              <a:rPr lang="en-US" dirty="0"/>
              <a:t>Reasoning</a:t>
            </a:r>
          </a:p>
          <a:p>
            <a:pPr lvl="1"/>
            <a:r>
              <a:rPr lang="en-US" dirty="0"/>
              <a:t>External knowledge</a:t>
            </a:r>
          </a:p>
          <a:p>
            <a:pPr lvl="1"/>
            <a:r>
              <a:rPr lang="en-US" dirty="0"/>
              <a:t>HCI</a:t>
            </a:r>
          </a:p>
          <a:p>
            <a:endParaRPr lang="en-US" dirty="0"/>
          </a:p>
          <a:p>
            <a:r>
              <a:rPr lang="en-US" dirty="0"/>
              <a:t>Lots of room for improvement!</a:t>
            </a:r>
          </a:p>
          <a:p>
            <a:pPr lvl="1"/>
            <a:r>
              <a:rPr lang="en-US" dirty="0"/>
              <a:t>Opportunities: Grounding, Generalization</a:t>
            </a:r>
          </a:p>
          <a:p>
            <a:pPr lvl="1"/>
            <a:r>
              <a:rPr lang="en-US" dirty="0"/>
              <a:t>Potential solutions: Evaluation, Models, Problem Spaces</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131</a:t>
            </a:fld>
            <a:endParaRPr lang="en-US" dirty="0"/>
          </a:p>
        </p:txBody>
      </p:sp>
    </p:spTree>
    <p:extLst>
      <p:ext uri="{BB962C8B-B14F-4D97-AF65-F5344CB8AC3E}">
        <p14:creationId xmlns:p14="http://schemas.microsoft.com/office/powerpoint/2010/main" val="206129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sz="6000" dirty="0"/>
              <a:t>Thank you.</a:t>
            </a:r>
          </a:p>
        </p:txBody>
      </p:sp>
      <p:sp>
        <p:nvSpPr>
          <p:cNvPr id="4" name="Slide Number Placeholder 3"/>
          <p:cNvSpPr>
            <a:spLocks noGrp="1"/>
          </p:cNvSpPr>
          <p:nvPr>
            <p:ph type="sldNum" sz="quarter" idx="12"/>
          </p:nvPr>
        </p:nvSpPr>
        <p:spPr/>
        <p:txBody>
          <a:bodyPr/>
          <a:lstStyle/>
          <a:p>
            <a:fld id="{9A0204A8-AFB4-894B-B7A1-210E55B1E886}" type="slidenum">
              <a:rPr lang="en-US" smtClean="0"/>
              <a:t>132</a:t>
            </a:fld>
            <a:endParaRPr lang="en-US" dirty="0"/>
          </a:p>
        </p:txBody>
      </p:sp>
    </p:spTree>
    <p:extLst>
      <p:ext uri="{BB962C8B-B14F-4D97-AF65-F5344CB8AC3E}">
        <p14:creationId xmlns:p14="http://schemas.microsoft.com/office/powerpoint/2010/main" val="3901579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p:cNvCxnSpPr>
            <a:stCxn id="25" idx="3"/>
            <a:endCxn id="29" idx="1"/>
          </p:cNvCxnSpPr>
          <p:nvPr/>
        </p:nvCxnSpPr>
        <p:spPr>
          <a:xfrm flipV="1">
            <a:off x="3436497" y="3703347"/>
            <a:ext cx="822657" cy="733339"/>
          </a:xfrm>
          <a:prstGeom prst="straightConnector1">
            <a:avLst/>
          </a:prstGeom>
          <a:noFill/>
          <a:ln w="50800" cap="flat" cmpd="sng" algn="ctr">
            <a:solidFill>
              <a:srgbClr val="5B9BD5"/>
            </a:solidFill>
            <a:prstDash val="solid"/>
            <a:miter lim="800000"/>
            <a:tailEnd type="arrow"/>
          </a:ln>
          <a:effectLst/>
        </p:spPr>
      </p:cxnSp>
      <p:cxnSp>
        <p:nvCxnSpPr>
          <p:cNvPr id="30" name="Straight Arrow Connector 29"/>
          <p:cNvCxnSpPr>
            <a:stCxn id="24" idx="3"/>
            <a:endCxn id="29" idx="1"/>
          </p:cNvCxnSpPr>
          <p:nvPr/>
        </p:nvCxnSpPr>
        <p:spPr>
          <a:xfrm>
            <a:off x="3436429" y="2805403"/>
            <a:ext cx="822725" cy="897944"/>
          </a:xfrm>
          <a:prstGeom prst="straightConnector1">
            <a:avLst/>
          </a:prstGeom>
          <a:noFill/>
          <a:ln w="50800" cap="flat" cmpd="sng" algn="ctr">
            <a:solidFill>
              <a:srgbClr val="5B9BD5"/>
            </a:solidFill>
            <a:prstDash val="solid"/>
            <a:miter lim="800000"/>
            <a:tailEnd type="arrow"/>
          </a:ln>
          <a:effectLst/>
        </p:spPr>
      </p:cxnSp>
      <p:pic>
        <p:nvPicPr>
          <p:cNvPr id="24" name="Picture 2" descr="https://vqa.cloudcv.org/vqa/data/mscoco/images/train2014/COCO_train2014_00000033795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68" y="1797401"/>
            <a:ext cx="3131561" cy="2016003"/>
          </a:xfrm>
          <a:prstGeom prst="rect">
            <a:avLst/>
          </a:prstGeom>
          <a:noFill/>
          <a:ln w="25400">
            <a:solidFill>
              <a:sysClr val="windowText" lastClr="000000"/>
            </a:solidFill>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04868" y="4051965"/>
            <a:ext cx="3131629" cy="769441"/>
          </a:xfrm>
          <a:prstGeom prst="rect">
            <a:avLst/>
          </a:prstGeom>
          <a:noFill/>
          <a:ln w="25400">
            <a:solidFill>
              <a:sysClr val="windowText" lastClr="000000"/>
            </a:solidFill>
          </a:ln>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Calibri" panose="020F0502020204030204"/>
              </a:rPr>
              <a:t>What is the mustache made of?</a:t>
            </a:r>
          </a:p>
        </p:txBody>
      </p:sp>
      <p:sp>
        <p:nvSpPr>
          <p:cNvPr id="26" name="TextBox 25"/>
          <p:cNvSpPr txBox="1"/>
          <p:nvPr/>
        </p:nvSpPr>
        <p:spPr>
          <a:xfrm>
            <a:off x="7418724" y="3438539"/>
            <a:ext cx="1572876" cy="544538"/>
          </a:xfrm>
          <a:prstGeom prst="rect">
            <a:avLst/>
          </a:prstGeom>
          <a:noFill/>
          <a:ln w="25400">
            <a:solidFill>
              <a:sysClr val="windowText" lastClr="000000"/>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Calibri" panose="020F0502020204030204"/>
              </a:rPr>
              <a:t>bananas</a:t>
            </a:r>
          </a:p>
        </p:txBody>
      </p:sp>
      <p:cxnSp>
        <p:nvCxnSpPr>
          <p:cNvPr id="28" name="Straight Arrow Connector 27"/>
          <p:cNvCxnSpPr>
            <a:stCxn id="29" idx="3"/>
            <a:endCxn id="26" idx="1"/>
          </p:cNvCxnSpPr>
          <p:nvPr/>
        </p:nvCxnSpPr>
        <p:spPr>
          <a:xfrm>
            <a:off x="6595999" y="3703348"/>
            <a:ext cx="822725" cy="7461"/>
          </a:xfrm>
          <a:prstGeom prst="straightConnector1">
            <a:avLst/>
          </a:prstGeom>
          <a:noFill/>
          <a:ln w="50800" cap="flat" cmpd="sng" algn="ctr">
            <a:solidFill>
              <a:srgbClr val="5B9BD5"/>
            </a:solidFill>
            <a:prstDash val="solid"/>
            <a:miter lim="800000"/>
            <a:tailEnd type="arrow"/>
          </a:ln>
          <a:effectLst/>
        </p:spPr>
      </p:cxnSp>
      <p:sp>
        <p:nvSpPr>
          <p:cNvPr id="29" name="Rounded Rectangle 28"/>
          <p:cNvSpPr/>
          <p:nvPr/>
        </p:nvSpPr>
        <p:spPr>
          <a:xfrm>
            <a:off x="4259154" y="3147011"/>
            <a:ext cx="2336845" cy="1112672"/>
          </a:xfrm>
          <a:prstGeom prst="round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13" b="0" i="0" u="none" strike="noStrike" kern="0" cap="none" spc="0" normalizeH="0" baseline="0" noProof="0" dirty="0">
                <a:ln>
                  <a:noFill/>
                </a:ln>
                <a:solidFill>
                  <a:prstClr val="white"/>
                </a:solidFill>
                <a:effectLst/>
                <a:uLnTx/>
                <a:uFillTx/>
                <a:latin typeface="Calibri" panose="020F0502020204030204"/>
              </a:rPr>
              <a:t>AI System</a:t>
            </a:r>
          </a:p>
        </p:txBody>
      </p:sp>
      <p:sp>
        <p:nvSpPr>
          <p:cNvPr id="5" name="Slide Number Placeholder 4"/>
          <p:cNvSpPr>
            <a:spLocks noGrp="1"/>
          </p:cNvSpPr>
          <p:nvPr>
            <p:ph type="sldNum" sz="quarter" idx="12"/>
          </p:nvPr>
        </p:nvSpPr>
        <p:spPr/>
        <p:txBody>
          <a:bodyPr/>
          <a:lstStyle/>
          <a:p>
            <a:fld id="{FA6F076C-A2A4-4E2C-A756-CB59CEC92C6A}" type="slidenum">
              <a:rPr lang="en-US" smtClean="0"/>
              <a:t>14</a:t>
            </a:fld>
            <a:endParaRPr lang="en-US" dirty="0"/>
          </a:p>
        </p:txBody>
      </p:sp>
      <p:sp>
        <p:nvSpPr>
          <p:cNvPr id="13" name="Title 1"/>
          <p:cNvSpPr>
            <a:spLocks noGrp="1"/>
          </p:cNvSpPr>
          <p:nvPr>
            <p:ph type="title"/>
          </p:nvPr>
        </p:nvSpPr>
        <p:spPr>
          <a:xfrm>
            <a:off x="0" y="228600"/>
            <a:ext cx="9144000" cy="685800"/>
          </a:xfrm>
        </p:spPr>
        <p:txBody>
          <a:bodyPr>
            <a:normAutofit fontScale="90000"/>
          </a:bodyPr>
          <a:lstStyle/>
          <a:p>
            <a:r>
              <a:rPr lang="en-US" dirty="0"/>
              <a:t>Visual Question Answering (VQA)</a:t>
            </a:r>
          </a:p>
        </p:txBody>
      </p:sp>
    </p:spTree>
    <p:extLst>
      <p:ext uri="{BB962C8B-B14F-4D97-AF65-F5344CB8AC3E}">
        <p14:creationId xmlns:p14="http://schemas.microsoft.com/office/powerpoint/2010/main" val="2133367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VQA dataset</a:t>
            </a:r>
          </a:p>
        </p:txBody>
      </p:sp>
      <p:pic>
        <p:nvPicPr>
          <p:cNvPr id="4" name="Picture 3" descr="Screen Shot 2015-08-18 at 11.24.17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9162428" cy="1222526"/>
          </a:xfrm>
          <a:prstGeom prst="rect">
            <a:avLst/>
          </a:prstGeom>
        </p:spPr>
      </p:pic>
      <p:sp>
        <p:nvSpPr>
          <p:cNvPr id="3" name="Content Placeholder 2"/>
          <p:cNvSpPr>
            <a:spLocks noGrp="1"/>
          </p:cNvSpPr>
          <p:nvPr>
            <p:ph idx="1"/>
          </p:nvPr>
        </p:nvSpPr>
        <p:spPr>
          <a:xfrm>
            <a:off x="152400" y="1417638"/>
            <a:ext cx="8305800" cy="5211761"/>
          </a:xfrm>
        </p:spPr>
        <p:txBody>
          <a:bodyPr>
            <a:normAutofit/>
          </a:bodyPr>
          <a:lstStyle/>
          <a:p>
            <a:endParaRPr lang="en-US" dirty="0"/>
          </a:p>
          <a:p>
            <a:pPr marL="0" indent="0" algn="ctr">
              <a:buNone/>
            </a:pPr>
            <a:r>
              <a:rPr lang="en-US" dirty="0"/>
              <a:t>&gt;0.25 million images</a:t>
            </a:r>
          </a:p>
          <a:p>
            <a:pPr marL="0" indent="0" algn="ctr">
              <a:buNone/>
            </a:pPr>
            <a:endParaRPr lang="en-US" dirty="0"/>
          </a:p>
          <a:p>
            <a:pPr marL="0" indent="0" algn="ctr">
              <a:buNone/>
            </a:pPr>
            <a:r>
              <a:rPr lang="en-US" dirty="0"/>
              <a:t>&gt;0.76 million questions</a:t>
            </a:r>
          </a:p>
          <a:p>
            <a:pPr algn="ctr"/>
            <a:endParaRPr lang="en-US" dirty="0"/>
          </a:p>
          <a:p>
            <a:pPr marL="0" indent="0" algn="ctr">
              <a:buNone/>
            </a:pPr>
            <a:r>
              <a:rPr lang="en-US" dirty="0"/>
              <a:t>~10 million answers</a:t>
            </a:r>
          </a:p>
          <a:p>
            <a:pPr marL="0" indent="0" algn="ctr">
              <a:buNone/>
            </a:pPr>
            <a:endParaRPr lang="en-US" dirty="0"/>
          </a:p>
          <a:p>
            <a:pPr marL="0" indent="0" algn="ctr">
              <a:buNone/>
            </a:pPr>
            <a:r>
              <a:rPr lang="en-US" dirty="0"/>
              <a:t> </a:t>
            </a:r>
          </a:p>
        </p:txBody>
      </p:sp>
      <p:sp>
        <p:nvSpPr>
          <p:cNvPr id="9"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15</a:t>
            </a:fld>
            <a:endParaRPr lang="en-US" dirty="0"/>
          </a:p>
        </p:txBody>
      </p:sp>
    </p:spTree>
    <p:extLst>
      <p:ext uri="{BB962C8B-B14F-4D97-AF65-F5344CB8AC3E}">
        <p14:creationId xmlns:p14="http://schemas.microsoft.com/office/powerpoint/2010/main" val="1674081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aser_v2.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2" y="700365"/>
            <a:ext cx="7528559" cy="5943600"/>
          </a:xfrm>
          <a:prstGeom prst="rect">
            <a:avLst/>
          </a:prstGeom>
        </p:spPr>
      </p:pic>
      <p:sp>
        <p:nvSpPr>
          <p:cNvPr id="8" name="Slide Number Placeholder 3"/>
          <p:cNvSpPr>
            <a:spLocks noGrp="1"/>
          </p:cNvSpPr>
          <p:nvPr>
            <p:ph type="sldNum" sz="quarter" idx="12"/>
          </p:nvPr>
        </p:nvSpPr>
        <p:spPr>
          <a:xfrm>
            <a:off x="7010400" y="6492877"/>
            <a:ext cx="2133600" cy="365124"/>
          </a:xfrm>
        </p:spPr>
        <p:txBody>
          <a:bodyPr/>
          <a:lstStyle/>
          <a:p>
            <a:fld id="{C8756881-B0E8-F143-BBCC-9E260CA8BD35}" type="slidenum">
              <a:rPr lang="en-US" smtClean="0"/>
              <a:t>16</a:t>
            </a:fld>
            <a:endParaRPr lang="en-US" dirty="0"/>
          </a:p>
        </p:txBody>
      </p:sp>
      <p:sp>
        <p:nvSpPr>
          <p:cNvPr id="10" name="Title 1"/>
          <p:cNvSpPr>
            <a:spLocks noGrp="1"/>
          </p:cNvSpPr>
          <p:nvPr>
            <p:ph type="title"/>
          </p:nvPr>
        </p:nvSpPr>
        <p:spPr>
          <a:xfrm>
            <a:off x="0" y="14565"/>
            <a:ext cx="9144000" cy="685800"/>
          </a:xfrm>
        </p:spPr>
        <p:txBody>
          <a:bodyPr>
            <a:normAutofit fontScale="90000"/>
          </a:bodyPr>
          <a:lstStyle/>
          <a:p>
            <a:r>
              <a:rPr lang="en-US" dirty="0"/>
              <a:t>Visual Question Answering (VQA)</a:t>
            </a:r>
          </a:p>
        </p:txBody>
      </p:sp>
    </p:spTree>
    <p:extLst>
      <p:ext uri="{BB962C8B-B14F-4D97-AF65-F5344CB8AC3E}">
        <p14:creationId xmlns:p14="http://schemas.microsoft.com/office/powerpoint/2010/main" val="81554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Papers using VQA</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17</a:t>
            </a:fld>
            <a:endParaRPr lang="en-US" dirty="0"/>
          </a:p>
        </p:txBody>
      </p:sp>
      <p:pic>
        <p:nvPicPr>
          <p:cNvPr id="8" name="Picture 7" descr="Screen Shot 2015-12-11 at 1.25.07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24471" y="1143000"/>
            <a:ext cx="3553128" cy="1143000"/>
          </a:xfrm>
          <a:prstGeom prst="rect">
            <a:avLst/>
          </a:prstGeom>
        </p:spPr>
      </p:pic>
      <p:pic>
        <p:nvPicPr>
          <p:cNvPr id="9" name="Picture 8" descr="Screen Shot 2015-12-11 at 1.26.52 A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14950" y="3962400"/>
            <a:ext cx="3829050" cy="1143000"/>
          </a:xfrm>
          <a:prstGeom prst="rect">
            <a:avLst/>
          </a:prstGeom>
        </p:spPr>
      </p:pic>
      <p:pic>
        <p:nvPicPr>
          <p:cNvPr id="11" name="Picture 10" descr="Screen Shot 2015-12-11 at 1.26.58 A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1143000"/>
            <a:ext cx="4693325" cy="1143000"/>
          </a:xfrm>
          <a:prstGeom prst="rect">
            <a:avLst/>
          </a:prstGeom>
        </p:spPr>
      </p:pic>
      <p:pic>
        <p:nvPicPr>
          <p:cNvPr id="13" name="Picture 12" descr="Screen Shot 2015-12-11 at 1.27.14 A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2590800"/>
            <a:ext cx="4231532" cy="914400"/>
          </a:xfrm>
          <a:prstGeom prst="rect">
            <a:avLst/>
          </a:prstGeom>
        </p:spPr>
      </p:pic>
      <p:pic>
        <p:nvPicPr>
          <p:cNvPr id="14" name="Picture 13" descr="Screen Shot 2015-12-11 at 1.31.09 A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32651" y="5410200"/>
            <a:ext cx="6311349" cy="1143000"/>
          </a:xfrm>
          <a:prstGeom prst="rect">
            <a:avLst/>
          </a:prstGeom>
        </p:spPr>
      </p:pic>
      <p:pic>
        <p:nvPicPr>
          <p:cNvPr id="15" name="Picture 14" descr="Screen Shot 2015-12-11 at 1.29.37 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3962400"/>
            <a:ext cx="5196664" cy="1143000"/>
          </a:xfrm>
          <a:prstGeom prst="rect">
            <a:avLst/>
          </a:prstGeom>
        </p:spPr>
      </p:pic>
      <p:pic>
        <p:nvPicPr>
          <p:cNvPr id="16" name="Picture 15" descr="Screen Shot 2015-12-11 at 1.27.23 A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42115" y="2590800"/>
            <a:ext cx="4101885" cy="914400"/>
          </a:xfrm>
          <a:prstGeom prst="rect">
            <a:avLst/>
          </a:prstGeom>
        </p:spPr>
      </p:pic>
      <p:pic>
        <p:nvPicPr>
          <p:cNvPr id="12" name="Picture 11" descr="Screen Shot 2015-12-11 at 1.27.05 AM.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392" y="5410200"/>
            <a:ext cx="3424654" cy="1143000"/>
          </a:xfrm>
          <a:prstGeom prst="rect">
            <a:avLst/>
          </a:prstGeom>
        </p:spPr>
      </p:pic>
      <p:sp>
        <p:nvSpPr>
          <p:cNvPr id="18" name="Rectangle 2"/>
          <p:cNvSpPr txBox="1">
            <a:spLocks noChangeArrowheads="1"/>
          </p:cNvSpPr>
          <p:nvPr/>
        </p:nvSpPr>
        <p:spPr bwMode="auto">
          <a:xfrm>
            <a:off x="991099" y="2685288"/>
            <a:ext cx="7291449" cy="1505712"/>
          </a:xfrm>
          <a:prstGeom prst="rect">
            <a:avLst/>
          </a:prstGeom>
          <a:solidFill>
            <a:schemeClr val="bg1">
              <a:lumMod val="50000"/>
            </a:schemeClr>
          </a:solidFill>
          <a:ln w="9525">
            <a:noFill/>
            <a:miter lim="800000"/>
            <a:headEnd/>
            <a:tailEnd/>
          </a:ln>
        </p:spPr>
        <p:txBody>
          <a:bodyPr anchor="ctr">
            <a:prstTxWarp prst="textNoShape">
              <a:avLst/>
            </a:prstTxWarp>
          </a:bodyPr>
          <a:lstStyle/>
          <a:p>
            <a:pPr algn="ctr"/>
            <a:r>
              <a:rPr lang="en-US" sz="4000" dirty="0">
                <a:solidFill>
                  <a:schemeClr val="bg1"/>
                </a:solidFill>
              </a:rPr>
              <a:t>Academia, industry, start ups</a:t>
            </a:r>
          </a:p>
        </p:txBody>
      </p:sp>
    </p:spTree>
    <p:extLst>
      <p:ext uri="{BB962C8B-B14F-4D97-AF65-F5344CB8AC3E}">
        <p14:creationId xmlns:p14="http://schemas.microsoft.com/office/powerpoint/2010/main" val="13547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bg/>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18</a:t>
            </a:fld>
            <a:endParaRPr lang="en-US" dirty="0"/>
          </a:p>
        </p:txBody>
      </p:sp>
      <p:sp>
        <p:nvSpPr>
          <p:cNvPr id="7" name="Title 1"/>
          <p:cNvSpPr>
            <a:spLocks noGrp="1"/>
          </p:cNvSpPr>
          <p:nvPr>
            <p:ph type="title"/>
          </p:nvPr>
        </p:nvSpPr>
        <p:spPr>
          <a:xfrm>
            <a:off x="457200" y="-190843"/>
            <a:ext cx="8229600" cy="1143000"/>
          </a:xfrm>
        </p:spPr>
        <p:txBody>
          <a:bodyPr/>
          <a:lstStyle/>
          <a:p>
            <a:r>
              <a:rPr lang="en-US" dirty="0"/>
              <a:t>VQA Challenge @ CVPR16, 17, 18</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81193" y="1049595"/>
            <a:ext cx="7490143" cy="5327756"/>
          </a:xfrm>
          <a:prstGeom prst="rect">
            <a:avLst/>
          </a:prstGeom>
        </p:spPr>
      </p:pic>
      <p:sp>
        <p:nvSpPr>
          <p:cNvPr id="6" name="TextBox 5">
            <a:extLst>
              <a:ext uri="{FF2B5EF4-FFF2-40B4-BE49-F238E27FC236}">
                <a16:creationId xmlns:a16="http://schemas.microsoft.com/office/drawing/2014/main" id="{98C36F8B-8844-DF4B-B768-21A7CC15B8E4}"/>
              </a:ext>
            </a:extLst>
          </p:cNvPr>
          <p:cNvSpPr txBox="1"/>
          <p:nvPr/>
        </p:nvSpPr>
        <p:spPr>
          <a:xfrm>
            <a:off x="6016514" y="1748283"/>
            <a:ext cx="2391666" cy="584776"/>
          </a:xfrm>
          <a:prstGeom prst="rect">
            <a:avLst/>
          </a:prstGeom>
          <a:noFill/>
        </p:spPr>
        <p:txBody>
          <a:bodyPr wrap="square" rtlCol="0">
            <a:spAutoFit/>
          </a:bodyPr>
          <a:lstStyle/>
          <a:p>
            <a:r>
              <a:rPr lang="en-US" sz="3200" dirty="0"/>
              <a:t>~ 40 teams</a:t>
            </a:r>
          </a:p>
        </p:txBody>
      </p:sp>
      <p:sp>
        <p:nvSpPr>
          <p:cNvPr id="9" name="TextBox 8">
            <a:extLst>
              <a:ext uri="{FF2B5EF4-FFF2-40B4-BE49-F238E27FC236}">
                <a16:creationId xmlns:a16="http://schemas.microsoft.com/office/drawing/2014/main" id="{2CC5095F-EC1E-7F4E-9282-8AE58B44672C}"/>
              </a:ext>
            </a:extLst>
          </p:cNvPr>
          <p:cNvSpPr txBox="1"/>
          <p:nvPr/>
        </p:nvSpPr>
        <p:spPr>
          <a:xfrm>
            <a:off x="1494066" y="2813569"/>
            <a:ext cx="6984689" cy="1384995"/>
          </a:xfrm>
          <a:prstGeom prst="rect">
            <a:avLst/>
          </a:prstGeom>
          <a:solidFill>
            <a:srgbClr val="CCFFCC"/>
          </a:solidFill>
        </p:spPr>
        <p:txBody>
          <a:bodyPr wrap="square" rtlCol="0">
            <a:spAutoFit/>
          </a:bodyPr>
          <a:lstStyle/>
          <a:p>
            <a:pPr algn="ctr"/>
            <a:r>
              <a:rPr lang="en-US" sz="4200" dirty="0"/>
              <a:t>State-of-the-art: </a:t>
            </a:r>
          </a:p>
          <a:p>
            <a:pPr algn="ctr"/>
            <a:r>
              <a:rPr lang="en-US" sz="4200" dirty="0"/>
              <a:t>54% </a:t>
            </a:r>
            <a:r>
              <a:rPr lang="en-US" sz="4200" dirty="0">
                <a:sym typeface="Wingdings" pitchFamily="2" charset="2"/>
              </a:rPr>
              <a:t> </a:t>
            </a:r>
            <a:r>
              <a:rPr lang="en-US" sz="4200" dirty="0"/>
              <a:t>71%</a:t>
            </a:r>
          </a:p>
        </p:txBody>
      </p:sp>
    </p:spTree>
    <p:extLst>
      <p:ext uri="{BB962C8B-B14F-4D97-AF65-F5344CB8AC3E}">
        <p14:creationId xmlns:p14="http://schemas.microsoft.com/office/powerpoint/2010/main" val="180998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5540"/>
            <a:ext cx="7772400" cy="685800"/>
          </a:xfrm>
        </p:spPr>
        <p:txBody>
          <a:bodyPr/>
          <a:lstStyle/>
          <a:p>
            <a:r>
              <a:rPr lang="en-US" sz="3000" dirty="0"/>
              <a:t>Success Cases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355010" y="722316"/>
            <a:ext cx="2631558" cy="1755743"/>
          </a:xfrm>
        </p:spPr>
      </p:pic>
      <p:sp>
        <p:nvSpPr>
          <p:cNvPr id="5" name="TextBox 4"/>
          <p:cNvSpPr txBox="1"/>
          <p:nvPr/>
        </p:nvSpPr>
        <p:spPr>
          <a:xfrm>
            <a:off x="226111" y="2551176"/>
            <a:ext cx="3471530" cy="923330"/>
          </a:xfrm>
          <a:prstGeom prst="rect">
            <a:avLst/>
          </a:prstGeom>
          <a:noFill/>
        </p:spPr>
        <p:txBody>
          <a:bodyPr wrap="square" rtlCol="0">
            <a:spAutoFit/>
          </a:bodyPr>
          <a:lstStyle/>
          <a:p>
            <a:r>
              <a:rPr lang="en-US" b="1" dirty="0">
                <a:latin typeface="Calibri" panose="020F0502020204030204" pitchFamily="34" charset="0"/>
              </a:rPr>
              <a:t>Q: </a:t>
            </a:r>
            <a:r>
              <a:rPr lang="en-US" dirty="0">
                <a:latin typeface="Calibri" panose="020F0502020204030204" pitchFamily="34" charset="0"/>
              </a:rPr>
              <a:t>What is the woman holding?</a:t>
            </a:r>
          </a:p>
          <a:p>
            <a:r>
              <a:rPr lang="en-US" b="1" dirty="0">
                <a:latin typeface="Calibri" panose="020F0502020204030204" pitchFamily="34" charset="0"/>
              </a:rPr>
              <a:t>GT A: </a:t>
            </a:r>
            <a:r>
              <a:rPr lang="en-US" dirty="0">
                <a:latin typeface="Calibri" panose="020F0502020204030204" pitchFamily="34" charset="0"/>
              </a:rPr>
              <a:t>laptop</a:t>
            </a:r>
          </a:p>
          <a:p>
            <a:r>
              <a:rPr lang="en-US" b="1" dirty="0">
                <a:latin typeface="Calibri" panose="020F0502020204030204" pitchFamily="34" charset="0"/>
              </a:rPr>
              <a:t>Machine A: </a:t>
            </a:r>
            <a:r>
              <a:rPr lang="en-US" dirty="0">
                <a:solidFill>
                  <a:srgbClr val="00B050"/>
                </a:solidFill>
                <a:latin typeface="Calibri" panose="020F0502020204030204" pitchFamily="34" charset="0"/>
              </a:rPr>
              <a:t>laptop</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89648" y="305703"/>
            <a:ext cx="1652033" cy="2202710"/>
          </a:xfrm>
          <a:prstGeom prst="rect">
            <a:avLst/>
          </a:prstGeom>
        </p:spPr>
      </p:pic>
      <p:sp>
        <p:nvSpPr>
          <p:cNvPr id="7" name="TextBox 6"/>
          <p:cNvSpPr txBox="1"/>
          <p:nvPr/>
        </p:nvSpPr>
        <p:spPr>
          <a:xfrm>
            <a:off x="5932559" y="5605272"/>
            <a:ext cx="3471530" cy="923330"/>
          </a:xfrm>
          <a:prstGeom prst="rect">
            <a:avLst/>
          </a:prstGeom>
          <a:noFill/>
        </p:spPr>
        <p:txBody>
          <a:bodyPr wrap="square" rtlCol="0">
            <a:spAutoFit/>
          </a:bodyPr>
          <a:lstStyle/>
          <a:p>
            <a:r>
              <a:rPr lang="en-US" b="1" dirty="0">
                <a:latin typeface="Calibri" panose="020F0502020204030204" pitchFamily="34" charset="0"/>
              </a:rPr>
              <a:t>Q: </a:t>
            </a:r>
            <a:r>
              <a:rPr lang="en-US" dirty="0">
                <a:latin typeface="Calibri" panose="020F0502020204030204" pitchFamily="34" charset="0"/>
              </a:rPr>
              <a:t>Is this a casino?</a:t>
            </a:r>
          </a:p>
          <a:p>
            <a:r>
              <a:rPr lang="en-US" b="1" dirty="0">
                <a:latin typeface="Calibri" panose="020F0502020204030204" pitchFamily="34" charset="0"/>
              </a:rPr>
              <a:t>GT A: </a:t>
            </a:r>
            <a:r>
              <a:rPr lang="en-US" dirty="0">
                <a:latin typeface="Calibri" panose="020F0502020204030204" pitchFamily="34" charset="0"/>
              </a:rPr>
              <a:t>no</a:t>
            </a:r>
          </a:p>
          <a:p>
            <a:r>
              <a:rPr lang="en-US" b="1" dirty="0">
                <a:latin typeface="Calibri" panose="020F0502020204030204" pitchFamily="34" charset="0"/>
              </a:rPr>
              <a:t>Machine A: </a:t>
            </a:r>
            <a:r>
              <a:rPr lang="en-US" dirty="0">
                <a:solidFill>
                  <a:srgbClr val="00B050"/>
                </a:solidFill>
                <a:latin typeface="Calibri" panose="020F0502020204030204" pitchFamily="34" charset="0"/>
              </a:rPr>
              <a:t>no</a:t>
            </a:r>
          </a:p>
        </p:txBody>
      </p:sp>
      <p:sp>
        <p:nvSpPr>
          <p:cNvPr id="8" name="TextBox 7"/>
          <p:cNvSpPr txBox="1"/>
          <p:nvPr/>
        </p:nvSpPr>
        <p:spPr>
          <a:xfrm>
            <a:off x="441509" y="5606658"/>
            <a:ext cx="3471530" cy="923330"/>
          </a:xfrm>
          <a:prstGeom prst="rect">
            <a:avLst/>
          </a:prstGeom>
          <a:noFill/>
        </p:spPr>
        <p:txBody>
          <a:bodyPr wrap="square" rtlCol="0">
            <a:spAutoFit/>
          </a:bodyPr>
          <a:lstStyle/>
          <a:p>
            <a:r>
              <a:rPr lang="en-US" b="1" dirty="0">
                <a:latin typeface="Calibri" panose="020F0502020204030204" pitchFamily="34" charset="0"/>
              </a:rPr>
              <a:t>Q: </a:t>
            </a:r>
            <a:r>
              <a:rPr lang="en-US" dirty="0">
                <a:latin typeface="Calibri" panose="020F0502020204030204" pitchFamily="34" charset="0"/>
              </a:rPr>
              <a:t>Is it going to rain soon?</a:t>
            </a:r>
          </a:p>
          <a:p>
            <a:r>
              <a:rPr lang="en-US" b="1" dirty="0">
                <a:latin typeface="Calibri" panose="020F0502020204030204" pitchFamily="34" charset="0"/>
              </a:rPr>
              <a:t>GT A: </a:t>
            </a:r>
            <a:r>
              <a:rPr lang="en-US" dirty="0">
                <a:latin typeface="Calibri" panose="020F0502020204030204" pitchFamily="34" charset="0"/>
              </a:rPr>
              <a:t>yes</a:t>
            </a:r>
          </a:p>
          <a:p>
            <a:r>
              <a:rPr lang="en-US" b="1" dirty="0">
                <a:latin typeface="Calibri" panose="020F0502020204030204" pitchFamily="34" charset="0"/>
              </a:rPr>
              <a:t>Machine A: </a:t>
            </a:r>
            <a:r>
              <a:rPr lang="en-US" dirty="0">
                <a:solidFill>
                  <a:srgbClr val="00B050"/>
                </a:solidFill>
                <a:latin typeface="Calibri" panose="020F0502020204030204" pitchFamily="34" charset="0"/>
              </a:rPr>
              <a:t>yes</a:t>
            </a:r>
          </a:p>
        </p:txBody>
      </p:sp>
      <p:sp>
        <p:nvSpPr>
          <p:cNvPr id="9" name="TextBox 8"/>
          <p:cNvSpPr txBox="1"/>
          <p:nvPr/>
        </p:nvSpPr>
        <p:spPr>
          <a:xfrm>
            <a:off x="5713115" y="2546501"/>
            <a:ext cx="3910418" cy="923330"/>
          </a:xfrm>
          <a:prstGeom prst="rect">
            <a:avLst/>
          </a:prstGeom>
          <a:noFill/>
        </p:spPr>
        <p:txBody>
          <a:bodyPr wrap="square" rtlCol="0">
            <a:spAutoFit/>
          </a:bodyPr>
          <a:lstStyle/>
          <a:p>
            <a:r>
              <a:rPr lang="en-US" b="1" dirty="0">
                <a:latin typeface="Calibri" panose="020F0502020204030204" pitchFamily="34" charset="0"/>
              </a:rPr>
              <a:t>Q: </a:t>
            </a:r>
            <a:r>
              <a:rPr lang="en-US" dirty="0">
                <a:latin typeface="Calibri" panose="020F0502020204030204" pitchFamily="34" charset="0"/>
              </a:rPr>
              <a:t>What room is the cat located in?</a:t>
            </a:r>
          </a:p>
          <a:p>
            <a:r>
              <a:rPr lang="en-US" b="1" dirty="0">
                <a:latin typeface="Calibri" panose="020F0502020204030204" pitchFamily="34" charset="0"/>
              </a:rPr>
              <a:t>GT A: </a:t>
            </a:r>
            <a:r>
              <a:rPr lang="en-US" dirty="0">
                <a:latin typeface="Calibri" panose="020F0502020204030204" pitchFamily="34" charset="0"/>
              </a:rPr>
              <a:t>kitchen</a:t>
            </a:r>
          </a:p>
          <a:p>
            <a:r>
              <a:rPr lang="en-US" b="1" dirty="0">
                <a:latin typeface="Calibri" panose="020F0502020204030204" pitchFamily="34" charset="0"/>
              </a:rPr>
              <a:t>Machine A: </a:t>
            </a:r>
            <a:r>
              <a:rPr lang="en-US" dirty="0">
                <a:solidFill>
                  <a:srgbClr val="00B050"/>
                </a:solidFill>
                <a:latin typeface="Calibri" panose="020F0502020204030204" pitchFamily="34" charset="0"/>
              </a:rPr>
              <a:t>kitchen</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1509" y="3680931"/>
            <a:ext cx="2534684" cy="190101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73135" y="3680931"/>
            <a:ext cx="2485065" cy="1863799"/>
          </a:xfrm>
          <a:prstGeom prst="rect">
            <a:avLst/>
          </a:prstGeom>
        </p:spPr>
      </p:pic>
      <p:sp>
        <p:nvSpPr>
          <p:cNvPr id="3" name="Slide Number Placeholder 2"/>
          <p:cNvSpPr>
            <a:spLocks noGrp="1"/>
          </p:cNvSpPr>
          <p:nvPr>
            <p:ph type="sldNum" sz="quarter" idx="12"/>
          </p:nvPr>
        </p:nvSpPr>
        <p:spPr/>
        <p:txBody>
          <a:bodyPr/>
          <a:lstStyle/>
          <a:p>
            <a:fld id="{7E65B861-FFF3-40C3-BB44-6E440278AF89}" type="slidenum">
              <a:rPr lang="en-US" smtClean="0"/>
              <a:t>19</a:t>
            </a:fld>
            <a:endParaRPr lang="en-US"/>
          </a:p>
        </p:txBody>
      </p:sp>
      <p:sp>
        <p:nvSpPr>
          <p:cNvPr id="13" name="TextBox 12"/>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45681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a:t>Slide credit: Devi Parikh</a:t>
            </a:r>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a:t>“Color College Avenue”, Blacksburg, VA, May 2012</a:t>
            </a:r>
          </a:p>
        </p:txBody>
      </p:sp>
      <p:sp>
        <p:nvSpPr>
          <p:cNvPr id="2" name="Slide Number Placeholder 1"/>
          <p:cNvSpPr>
            <a:spLocks noGrp="1"/>
          </p:cNvSpPr>
          <p:nvPr>
            <p:ph type="sldNum" sz="quarter" idx="12"/>
          </p:nvPr>
        </p:nvSpPr>
        <p:spPr/>
        <p:txBody>
          <a:bodyPr/>
          <a:lstStyle/>
          <a:p>
            <a:fld id="{C8756881-B0E8-F143-BBCC-9E260CA8BD35}" type="slidenum">
              <a:rPr lang="en-US" smtClean="0"/>
              <a:t>2</a:t>
            </a:fld>
            <a:endParaRPr lang="en-US" dirty="0"/>
          </a:p>
        </p:txBody>
      </p:sp>
    </p:spTree>
    <p:extLst>
      <p:ext uri="{BB962C8B-B14F-4D97-AF65-F5344CB8AC3E}">
        <p14:creationId xmlns:p14="http://schemas.microsoft.com/office/powerpoint/2010/main" val="428855158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2296"/>
            <a:ext cx="7772400" cy="685800"/>
          </a:xfrm>
        </p:spPr>
        <p:txBody>
          <a:bodyPr/>
          <a:lstStyle/>
          <a:p>
            <a:r>
              <a:rPr lang="en-US" sz="3000" dirty="0"/>
              <a:t>Failure Cases</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570337" y="617966"/>
            <a:ext cx="2505740" cy="1879305"/>
          </a:xfrm>
        </p:spPr>
      </p:pic>
      <p:sp>
        <p:nvSpPr>
          <p:cNvPr id="5" name="TextBox 4"/>
          <p:cNvSpPr txBox="1"/>
          <p:nvPr/>
        </p:nvSpPr>
        <p:spPr>
          <a:xfrm>
            <a:off x="197777" y="2494170"/>
            <a:ext cx="3471530" cy="923330"/>
          </a:xfrm>
          <a:prstGeom prst="rect">
            <a:avLst/>
          </a:prstGeom>
          <a:noFill/>
        </p:spPr>
        <p:txBody>
          <a:bodyPr wrap="square" rtlCol="0">
            <a:spAutoFit/>
          </a:bodyPr>
          <a:lstStyle/>
          <a:p>
            <a:r>
              <a:rPr lang="en-US" b="1" dirty="0">
                <a:latin typeface="Calibri" panose="020F0502020204030204" pitchFamily="34" charset="0"/>
              </a:rPr>
              <a:t>Q:</a:t>
            </a:r>
            <a:r>
              <a:rPr lang="en-US" dirty="0">
                <a:latin typeface="Calibri" panose="020F0502020204030204" pitchFamily="34" charset="0"/>
              </a:rPr>
              <a:t> What is the woman holding?</a:t>
            </a:r>
          </a:p>
          <a:p>
            <a:r>
              <a:rPr lang="en-US" b="1" dirty="0">
                <a:latin typeface="Calibri" panose="020F0502020204030204" pitchFamily="34" charset="0"/>
              </a:rPr>
              <a:t>GT A:</a:t>
            </a:r>
            <a:r>
              <a:rPr lang="en-US" dirty="0">
                <a:latin typeface="Calibri" panose="020F0502020204030204" pitchFamily="34" charset="0"/>
              </a:rPr>
              <a:t> book</a:t>
            </a:r>
          </a:p>
          <a:p>
            <a:r>
              <a:rPr lang="en-US" b="1" dirty="0">
                <a:latin typeface="Calibri" panose="020F0502020204030204" pitchFamily="34" charset="0"/>
              </a:rPr>
              <a:t>Machine A: </a:t>
            </a:r>
            <a:r>
              <a:rPr lang="en-US" dirty="0">
                <a:solidFill>
                  <a:srgbClr val="FF0000"/>
                </a:solidFill>
                <a:latin typeface="Calibri" panose="020F0502020204030204" pitchFamily="34" charset="0"/>
              </a:rPr>
              <a:t>knife</a:t>
            </a:r>
          </a:p>
        </p:txBody>
      </p:sp>
      <p:sp>
        <p:nvSpPr>
          <p:cNvPr id="7" name="TextBox 6"/>
          <p:cNvSpPr txBox="1"/>
          <p:nvPr/>
        </p:nvSpPr>
        <p:spPr>
          <a:xfrm>
            <a:off x="5107939" y="5559552"/>
            <a:ext cx="4752753" cy="923330"/>
          </a:xfrm>
          <a:prstGeom prst="rect">
            <a:avLst/>
          </a:prstGeom>
          <a:noFill/>
        </p:spPr>
        <p:txBody>
          <a:bodyPr wrap="square" rtlCol="0">
            <a:spAutoFit/>
          </a:bodyPr>
          <a:lstStyle/>
          <a:p>
            <a:r>
              <a:rPr lang="en-US" b="1" dirty="0">
                <a:latin typeface="Calibri" panose="020F0502020204030204" pitchFamily="34" charset="0"/>
              </a:rPr>
              <a:t>Q:</a:t>
            </a:r>
            <a:r>
              <a:rPr lang="en-US" dirty="0">
                <a:latin typeface="Calibri" panose="020F0502020204030204" pitchFamily="34" charset="0"/>
              </a:rPr>
              <a:t> Is the hydrant painted a new color?</a:t>
            </a:r>
          </a:p>
          <a:p>
            <a:r>
              <a:rPr lang="en-US" b="1" dirty="0">
                <a:latin typeface="Calibri" panose="020F0502020204030204" pitchFamily="34" charset="0"/>
              </a:rPr>
              <a:t>GT A:</a:t>
            </a:r>
            <a:r>
              <a:rPr lang="en-US" dirty="0">
                <a:latin typeface="Calibri" panose="020F0502020204030204" pitchFamily="34" charset="0"/>
              </a:rPr>
              <a:t> yes</a:t>
            </a:r>
          </a:p>
          <a:p>
            <a:r>
              <a:rPr lang="en-US" b="1" dirty="0">
                <a:latin typeface="Calibri" panose="020F0502020204030204" pitchFamily="34" charset="0"/>
              </a:rPr>
              <a:t>Machine A: </a:t>
            </a:r>
            <a:r>
              <a:rPr lang="en-US" dirty="0">
                <a:solidFill>
                  <a:srgbClr val="FF0000"/>
                </a:solidFill>
                <a:latin typeface="Calibri" panose="020F0502020204030204" pitchFamily="34" charset="0"/>
              </a:rPr>
              <a:t>no</a:t>
            </a:r>
          </a:p>
        </p:txBody>
      </p:sp>
      <p:sp>
        <p:nvSpPr>
          <p:cNvPr id="8" name="TextBox 7"/>
          <p:cNvSpPr txBox="1"/>
          <p:nvPr/>
        </p:nvSpPr>
        <p:spPr>
          <a:xfrm>
            <a:off x="4572000" y="2496312"/>
            <a:ext cx="5358809" cy="1200329"/>
          </a:xfrm>
          <a:prstGeom prst="rect">
            <a:avLst/>
          </a:prstGeom>
          <a:noFill/>
        </p:spPr>
        <p:txBody>
          <a:bodyPr wrap="square" rtlCol="0">
            <a:spAutoFit/>
          </a:bodyPr>
          <a:lstStyle/>
          <a:p>
            <a:r>
              <a:rPr lang="en-US" b="1" dirty="0">
                <a:latin typeface="Calibri" panose="020F0502020204030204" pitchFamily="34" charset="0"/>
              </a:rPr>
              <a:t>Q:</a:t>
            </a:r>
            <a:r>
              <a:rPr lang="en-US" dirty="0">
                <a:latin typeface="Calibri" panose="020F0502020204030204" pitchFamily="34" charset="0"/>
              </a:rPr>
              <a:t> Why is there snow on one side of the stream </a:t>
            </a:r>
          </a:p>
          <a:p>
            <a:r>
              <a:rPr lang="en-US" dirty="0">
                <a:latin typeface="Calibri" panose="020F0502020204030204" pitchFamily="34" charset="0"/>
              </a:rPr>
              <a:t>and clear grass on the other?</a:t>
            </a:r>
          </a:p>
          <a:p>
            <a:r>
              <a:rPr lang="en-US" b="1" dirty="0">
                <a:latin typeface="Calibri" panose="020F0502020204030204" pitchFamily="34" charset="0"/>
              </a:rPr>
              <a:t>GT A:</a:t>
            </a:r>
            <a:r>
              <a:rPr lang="en-US" dirty="0">
                <a:latin typeface="Calibri" panose="020F0502020204030204" pitchFamily="34" charset="0"/>
              </a:rPr>
              <a:t> shade</a:t>
            </a:r>
          </a:p>
          <a:p>
            <a:r>
              <a:rPr lang="en-US" b="1" dirty="0">
                <a:latin typeface="Calibri" panose="020F0502020204030204" pitchFamily="34" charset="0"/>
              </a:rPr>
              <a:t>Machine A: </a:t>
            </a:r>
            <a:r>
              <a:rPr lang="en-US" dirty="0">
                <a:solidFill>
                  <a:srgbClr val="FF0000"/>
                </a:solidFill>
                <a:latin typeface="Calibri" panose="020F0502020204030204" pitchFamily="34" charset="0"/>
              </a:rPr>
              <a:t>yes</a:t>
            </a:r>
          </a:p>
        </p:txBody>
      </p:sp>
      <p:sp>
        <p:nvSpPr>
          <p:cNvPr id="9" name="TextBox 8"/>
          <p:cNvSpPr txBox="1"/>
          <p:nvPr/>
        </p:nvSpPr>
        <p:spPr>
          <a:xfrm>
            <a:off x="197777" y="5556453"/>
            <a:ext cx="4530765" cy="923330"/>
          </a:xfrm>
          <a:prstGeom prst="rect">
            <a:avLst/>
          </a:prstGeom>
          <a:noFill/>
        </p:spPr>
        <p:txBody>
          <a:bodyPr wrap="square" rtlCol="0">
            <a:spAutoFit/>
          </a:bodyPr>
          <a:lstStyle/>
          <a:p>
            <a:r>
              <a:rPr lang="en-US" b="1" dirty="0">
                <a:latin typeface="Calibri" panose="020F0502020204030204" pitchFamily="34" charset="0"/>
              </a:rPr>
              <a:t>Q:</a:t>
            </a:r>
            <a:r>
              <a:rPr lang="en-US" dirty="0">
                <a:latin typeface="Calibri" panose="020F0502020204030204" pitchFamily="34" charset="0"/>
              </a:rPr>
              <a:t> Where is the blue and white umbrella?</a:t>
            </a:r>
          </a:p>
          <a:p>
            <a:r>
              <a:rPr lang="en-US" b="1" dirty="0">
                <a:latin typeface="Calibri" panose="020F0502020204030204" pitchFamily="34" charset="0"/>
              </a:rPr>
              <a:t>GT A:</a:t>
            </a:r>
            <a:r>
              <a:rPr lang="en-US" dirty="0">
                <a:latin typeface="Calibri" panose="020F0502020204030204" pitchFamily="34" charset="0"/>
              </a:rPr>
              <a:t> on left</a:t>
            </a:r>
          </a:p>
          <a:p>
            <a:r>
              <a:rPr lang="en-US" b="1" dirty="0">
                <a:latin typeface="Calibri" panose="020F0502020204030204" pitchFamily="34" charset="0"/>
              </a:rPr>
              <a:t>Machine A: </a:t>
            </a:r>
            <a:r>
              <a:rPr lang="en-US" dirty="0">
                <a:solidFill>
                  <a:srgbClr val="FF0000"/>
                </a:solidFill>
                <a:latin typeface="Calibri" panose="020F0502020204030204" pitchFamily="34" charset="0"/>
              </a:rPr>
              <a:t>right</a:t>
            </a: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12450" y="621068"/>
            <a:ext cx="2497469" cy="187310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76404" y="3429858"/>
            <a:ext cx="1524596" cy="2032795"/>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8781" y="3618270"/>
            <a:ext cx="2688851" cy="1844383"/>
          </a:xfrm>
          <a:prstGeom prst="rect">
            <a:avLst/>
          </a:prstGeom>
        </p:spPr>
      </p:pic>
      <p:sp>
        <p:nvSpPr>
          <p:cNvPr id="11" name="Slide Number Placeholder 10"/>
          <p:cNvSpPr>
            <a:spLocks noGrp="1"/>
          </p:cNvSpPr>
          <p:nvPr>
            <p:ph type="sldNum" sz="quarter" idx="12"/>
          </p:nvPr>
        </p:nvSpPr>
        <p:spPr/>
        <p:txBody>
          <a:bodyPr/>
          <a:lstStyle/>
          <a:p>
            <a:fld id="{7E65B861-FFF3-40C3-BB44-6E440278AF89}" type="slidenum">
              <a:rPr lang="en-US" smtClean="0"/>
              <a:t>20</a:t>
            </a:fld>
            <a:endParaRPr lang="en-US"/>
          </a:p>
        </p:txBody>
      </p:sp>
      <p:sp>
        <p:nvSpPr>
          <p:cNvPr id="12" name="TextBox 11"/>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20377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1833-E0F4-3649-9C4A-D59112B24630}"/>
              </a:ext>
            </a:extLst>
          </p:cNvPr>
          <p:cNvSpPr>
            <a:spLocks noGrp="1"/>
          </p:cNvSpPr>
          <p:nvPr>
            <p:ph type="title"/>
          </p:nvPr>
        </p:nvSpPr>
        <p:spPr>
          <a:xfrm>
            <a:off x="540327" y="2792208"/>
            <a:ext cx="8229600" cy="1143000"/>
          </a:xfrm>
        </p:spPr>
        <p:txBody>
          <a:bodyPr/>
          <a:lstStyle/>
          <a:p>
            <a:r>
              <a:rPr lang="en-US" dirty="0"/>
              <a:t>How do these models behave?</a:t>
            </a:r>
          </a:p>
        </p:txBody>
      </p:sp>
      <p:sp>
        <p:nvSpPr>
          <p:cNvPr id="4" name="Slide Number Placeholder 3">
            <a:extLst>
              <a:ext uri="{FF2B5EF4-FFF2-40B4-BE49-F238E27FC236}">
                <a16:creationId xmlns:a16="http://schemas.microsoft.com/office/drawing/2014/main" id="{3EC42897-0A68-454A-9C66-3575D4978E17}"/>
              </a:ext>
            </a:extLst>
          </p:cNvPr>
          <p:cNvSpPr>
            <a:spLocks noGrp="1"/>
          </p:cNvSpPr>
          <p:nvPr>
            <p:ph type="sldNum" sz="quarter" idx="12"/>
          </p:nvPr>
        </p:nvSpPr>
        <p:spPr/>
        <p:txBody>
          <a:bodyPr/>
          <a:lstStyle/>
          <a:p>
            <a:fld id="{9A0204A8-AFB4-894B-B7A1-210E55B1E886}" type="slidenum">
              <a:rPr lang="en-US" smtClean="0"/>
              <a:t>21</a:t>
            </a:fld>
            <a:endParaRPr lang="en-US" dirty="0"/>
          </a:p>
        </p:txBody>
      </p:sp>
    </p:spTree>
    <p:extLst>
      <p:ext uri="{BB962C8B-B14F-4D97-AF65-F5344CB8AC3E}">
        <p14:creationId xmlns:p14="http://schemas.microsoft.com/office/powerpoint/2010/main" val="3873772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1828798" y="1569236"/>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lvl="0" algn="ctr" defTabSz="1333500">
              <a:lnSpc>
                <a:spcPct val="90000"/>
              </a:lnSpc>
              <a:spcBef>
                <a:spcPct val="0"/>
              </a:spcBef>
              <a:spcAft>
                <a:spcPct val="35000"/>
              </a:spcAft>
            </a:pPr>
            <a:r>
              <a:rPr lang="en-US" sz="3000" kern="1200" dirty="0">
                <a:latin typeface="Calibri" panose="020F0502020204030204" pitchFamily="34" charset="0"/>
              </a:rPr>
              <a:t>Do VQA models </a:t>
            </a:r>
            <a:br>
              <a:rPr lang="en-US" sz="3000" kern="1200" dirty="0">
                <a:latin typeface="Calibri" panose="020F0502020204030204" pitchFamily="34" charset="0"/>
              </a:rPr>
            </a:br>
            <a:r>
              <a:rPr lang="en-US" sz="3000" kern="1200" dirty="0">
                <a:latin typeface="Calibri" panose="020F0502020204030204" pitchFamily="34" charset="0"/>
              </a:rPr>
              <a:t>generalize to novel instances?</a:t>
            </a:r>
          </a:p>
        </p:txBody>
      </p:sp>
      <p:sp>
        <p:nvSpPr>
          <p:cNvPr id="9" name="Freeform 8"/>
          <p:cNvSpPr/>
          <p:nvPr/>
        </p:nvSpPr>
        <p:spPr>
          <a:xfrm>
            <a:off x="1828797" y="3005515"/>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a:r>
              <a:rPr lang="en-US" sz="3000" dirty="0"/>
              <a:t>Do VQA models </a:t>
            </a:r>
          </a:p>
          <a:p>
            <a:pPr algn="ctr"/>
            <a:r>
              <a:rPr lang="en-US" sz="3000" dirty="0"/>
              <a:t>‘listen’ to the entire question?</a:t>
            </a:r>
          </a:p>
        </p:txBody>
      </p:sp>
      <p:sp>
        <p:nvSpPr>
          <p:cNvPr id="11" name="Freeform 10"/>
          <p:cNvSpPr/>
          <p:nvPr/>
        </p:nvSpPr>
        <p:spPr>
          <a:xfrm>
            <a:off x="1828798" y="4431528"/>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a:r>
              <a:rPr lang="en-US" sz="3000" dirty="0"/>
              <a:t>Do VQA models </a:t>
            </a:r>
          </a:p>
          <a:p>
            <a:pPr algn="ctr"/>
            <a:r>
              <a:rPr lang="en-US" sz="3000" dirty="0"/>
              <a:t>really ‘look’ at the image?</a:t>
            </a:r>
          </a:p>
        </p:txBody>
      </p:sp>
      <p:sp>
        <p:nvSpPr>
          <p:cNvPr id="15" name="Rectangle 14"/>
          <p:cNvSpPr/>
          <p:nvPr/>
        </p:nvSpPr>
        <p:spPr bwMode="auto">
          <a:xfrm>
            <a:off x="1454224" y="2902479"/>
            <a:ext cx="6235547" cy="2990733"/>
          </a:xfrm>
          <a:prstGeom prst="rect">
            <a:avLst/>
          </a:prstGeom>
          <a:solidFill>
            <a:schemeClr val="bg1">
              <a:alpha val="80000"/>
            </a:schemeClr>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 name="Slide Number Placeholder 4"/>
          <p:cNvSpPr>
            <a:spLocks noGrp="1"/>
          </p:cNvSpPr>
          <p:nvPr>
            <p:ph type="sldNum" sz="quarter" idx="12"/>
          </p:nvPr>
        </p:nvSpPr>
        <p:spPr/>
        <p:txBody>
          <a:bodyPr/>
          <a:lstStyle/>
          <a:p>
            <a:fld id="{FA6F076C-A2A4-4E2C-A756-CB59CEC92C6A}" type="slidenum">
              <a:rPr lang="en-US" smtClean="0"/>
              <a:t>22</a:t>
            </a:fld>
            <a:endParaRPr lang="en-US" dirty="0"/>
          </a:p>
        </p:txBody>
      </p:sp>
      <p:sp>
        <p:nvSpPr>
          <p:cNvPr id="8" name="TextBox 7"/>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
        <p:nvSpPr>
          <p:cNvPr id="4" name="Title 3">
            <a:extLst>
              <a:ext uri="{FF2B5EF4-FFF2-40B4-BE49-F238E27FC236}">
                <a16:creationId xmlns:a16="http://schemas.microsoft.com/office/drawing/2014/main" id="{61C3D14E-FBB9-9847-9C4A-6466BD24D0C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93402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1828798" y="1569236"/>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lvl="0" algn="ctr" defTabSz="1333500">
              <a:lnSpc>
                <a:spcPct val="90000"/>
              </a:lnSpc>
              <a:spcBef>
                <a:spcPct val="0"/>
              </a:spcBef>
              <a:spcAft>
                <a:spcPct val="35000"/>
              </a:spcAft>
            </a:pPr>
            <a:r>
              <a:rPr lang="en-US" sz="3000" kern="1200" dirty="0">
                <a:latin typeface="Calibri" panose="020F0502020204030204" pitchFamily="34" charset="0"/>
              </a:rPr>
              <a:t>Do VQA models </a:t>
            </a:r>
          </a:p>
          <a:p>
            <a:pPr lvl="0" algn="ctr" defTabSz="1333500">
              <a:lnSpc>
                <a:spcPct val="90000"/>
              </a:lnSpc>
              <a:spcBef>
                <a:spcPct val="0"/>
              </a:spcBef>
              <a:spcAft>
                <a:spcPct val="35000"/>
              </a:spcAft>
            </a:pPr>
            <a:r>
              <a:rPr lang="en-US" sz="3000" kern="1200" dirty="0">
                <a:latin typeface="Calibri" panose="020F0502020204030204" pitchFamily="34" charset="0"/>
              </a:rPr>
              <a:t>generalize to novel instances?</a:t>
            </a:r>
          </a:p>
        </p:txBody>
      </p:sp>
      <p:sp>
        <p:nvSpPr>
          <p:cNvPr id="9" name="Freeform 8"/>
          <p:cNvSpPr/>
          <p:nvPr/>
        </p:nvSpPr>
        <p:spPr>
          <a:xfrm>
            <a:off x="1828797" y="3005515"/>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a:r>
              <a:rPr lang="en-US" sz="3000" dirty="0"/>
              <a:t>Do VQA models </a:t>
            </a:r>
          </a:p>
          <a:p>
            <a:pPr algn="ctr"/>
            <a:r>
              <a:rPr lang="en-US" sz="3000" dirty="0"/>
              <a:t>‘listen’ to the entire question?</a:t>
            </a:r>
          </a:p>
        </p:txBody>
      </p:sp>
      <p:sp>
        <p:nvSpPr>
          <p:cNvPr id="11" name="Freeform 10"/>
          <p:cNvSpPr/>
          <p:nvPr/>
        </p:nvSpPr>
        <p:spPr>
          <a:xfrm>
            <a:off x="1828798" y="4431528"/>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a:r>
              <a:rPr lang="en-US" sz="3000" dirty="0"/>
              <a:t>Do VQA models </a:t>
            </a:r>
          </a:p>
          <a:p>
            <a:pPr algn="ctr"/>
            <a:r>
              <a:rPr lang="en-US" sz="3000" dirty="0"/>
              <a:t>really ‘look’ at the image?</a:t>
            </a:r>
          </a:p>
        </p:txBody>
      </p:sp>
      <p:sp>
        <p:nvSpPr>
          <p:cNvPr id="15" name="Rectangle 14"/>
          <p:cNvSpPr/>
          <p:nvPr/>
        </p:nvSpPr>
        <p:spPr bwMode="auto">
          <a:xfrm>
            <a:off x="1454224" y="4153359"/>
            <a:ext cx="6235547" cy="1739853"/>
          </a:xfrm>
          <a:prstGeom prst="rect">
            <a:avLst/>
          </a:prstGeom>
          <a:solidFill>
            <a:schemeClr val="bg1">
              <a:alpha val="80000"/>
            </a:schemeClr>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Rectangle 7"/>
          <p:cNvSpPr/>
          <p:nvPr/>
        </p:nvSpPr>
        <p:spPr bwMode="auto">
          <a:xfrm>
            <a:off x="1562556" y="1326382"/>
            <a:ext cx="6235547" cy="1207217"/>
          </a:xfrm>
          <a:prstGeom prst="rect">
            <a:avLst/>
          </a:prstGeom>
          <a:solidFill>
            <a:schemeClr val="bg1">
              <a:alpha val="80000"/>
            </a:schemeClr>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 name="Slide Number Placeholder 4"/>
          <p:cNvSpPr>
            <a:spLocks noGrp="1"/>
          </p:cNvSpPr>
          <p:nvPr>
            <p:ph type="sldNum" sz="quarter" idx="12"/>
          </p:nvPr>
        </p:nvSpPr>
        <p:spPr/>
        <p:txBody>
          <a:bodyPr/>
          <a:lstStyle/>
          <a:p>
            <a:fld id="{FA6F076C-A2A4-4E2C-A756-CB59CEC92C6A}" type="slidenum">
              <a:rPr lang="en-US" smtClean="0"/>
              <a:t>23</a:t>
            </a:fld>
            <a:endParaRPr lang="en-US" dirty="0"/>
          </a:p>
        </p:txBody>
      </p:sp>
      <p:sp>
        <p:nvSpPr>
          <p:cNvPr id="10" name="TextBox 9"/>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
        <p:nvSpPr>
          <p:cNvPr id="4" name="Title 3">
            <a:extLst>
              <a:ext uri="{FF2B5EF4-FFF2-40B4-BE49-F238E27FC236}">
                <a16:creationId xmlns:a16="http://schemas.microsoft.com/office/drawing/2014/main" id="{BAC7F619-535D-BD45-B396-FB07EC65234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64179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1828798" y="1569236"/>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lvl="0" algn="ctr" defTabSz="1333500">
              <a:lnSpc>
                <a:spcPct val="90000"/>
              </a:lnSpc>
              <a:spcBef>
                <a:spcPct val="0"/>
              </a:spcBef>
              <a:spcAft>
                <a:spcPct val="35000"/>
              </a:spcAft>
            </a:pPr>
            <a:r>
              <a:rPr lang="en-US" sz="3000" kern="1200" dirty="0">
                <a:latin typeface="Calibri" panose="020F0502020204030204" pitchFamily="34" charset="0"/>
              </a:rPr>
              <a:t>Do VQA models </a:t>
            </a:r>
          </a:p>
          <a:p>
            <a:pPr lvl="0" algn="ctr" defTabSz="1333500">
              <a:lnSpc>
                <a:spcPct val="90000"/>
              </a:lnSpc>
              <a:spcBef>
                <a:spcPct val="0"/>
              </a:spcBef>
              <a:spcAft>
                <a:spcPct val="35000"/>
              </a:spcAft>
            </a:pPr>
            <a:r>
              <a:rPr lang="en-US" sz="3000" kern="1200" dirty="0">
                <a:latin typeface="Calibri" panose="020F0502020204030204" pitchFamily="34" charset="0"/>
              </a:rPr>
              <a:t>generalize to novel instances?</a:t>
            </a:r>
          </a:p>
        </p:txBody>
      </p:sp>
      <p:sp>
        <p:nvSpPr>
          <p:cNvPr id="9" name="Freeform 8"/>
          <p:cNvSpPr/>
          <p:nvPr/>
        </p:nvSpPr>
        <p:spPr>
          <a:xfrm>
            <a:off x="1828797" y="3005515"/>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a:r>
              <a:rPr lang="en-US" sz="3000" dirty="0"/>
              <a:t>Do VQA models </a:t>
            </a:r>
          </a:p>
          <a:p>
            <a:pPr algn="ctr"/>
            <a:r>
              <a:rPr lang="en-US" sz="3000" dirty="0"/>
              <a:t>‘listen’ to the entire question?</a:t>
            </a:r>
          </a:p>
        </p:txBody>
      </p:sp>
      <p:sp>
        <p:nvSpPr>
          <p:cNvPr id="11" name="Freeform 10"/>
          <p:cNvSpPr/>
          <p:nvPr/>
        </p:nvSpPr>
        <p:spPr>
          <a:xfrm>
            <a:off x="1828798" y="4431528"/>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a:r>
              <a:rPr lang="en-US" sz="3000" dirty="0"/>
              <a:t>Do VQA models </a:t>
            </a:r>
          </a:p>
          <a:p>
            <a:pPr algn="ctr"/>
            <a:r>
              <a:rPr lang="en-US" sz="3000" dirty="0"/>
              <a:t>really ‘look’ at the image?</a:t>
            </a:r>
          </a:p>
        </p:txBody>
      </p:sp>
      <p:sp>
        <p:nvSpPr>
          <p:cNvPr id="15" name="Rectangle 14"/>
          <p:cNvSpPr/>
          <p:nvPr/>
        </p:nvSpPr>
        <p:spPr bwMode="auto">
          <a:xfrm>
            <a:off x="1454224" y="1204837"/>
            <a:ext cx="6235547" cy="2990733"/>
          </a:xfrm>
          <a:prstGeom prst="rect">
            <a:avLst/>
          </a:prstGeom>
          <a:solidFill>
            <a:schemeClr val="bg1">
              <a:alpha val="80000"/>
            </a:schemeClr>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 name="Slide Number Placeholder 4"/>
          <p:cNvSpPr>
            <a:spLocks noGrp="1"/>
          </p:cNvSpPr>
          <p:nvPr>
            <p:ph type="sldNum" sz="quarter" idx="12"/>
          </p:nvPr>
        </p:nvSpPr>
        <p:spPr/>
        <p:txBody>
          <a:bodyPr/>
          <a:lstStyle/>
          <a:p>
            <a:fld id="{FA6F076C-A2A4-4E2C-A756-CB59CEC92C6A}" type="slidenum">
              <a:rPr lang="en-US" smtClean="0"/>
              <a:t>24</a:t>
            </a:fld>
            <a:endParaRPr lang="en-US" dirty="0"/>
          </a:p>
        </p:txBody>
      </p:sp>
      <p:sp>
        <p:nvSpPr>
          <p:cNvPr id="8" name="TextBox 7"/>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
        <p:nvSpPr>
          <p:cNvPr id="4" name="Title 3">
            <a:extLst>
              <a:ext uri="{FF2B5EF4-FFF2-40B4-BE49-F238E27FC236}">
                <a16:creationId xmlns:a16="http://schemas.microsoft.com/office/drawing/2014/main" id="{EE1ECFDA-F18E-5A4D-A299-ED98529D457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1626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a:t>K-NN training instances</a:t>
            </a:r>
          </a:p>
          <a:p>
            <a:pPr marL="0" indent="0" algn="ctr">
              <a:buNone/>
            </a:pPr>
            <a:r>
              <a:rPr lang="en-US" dirty="0"/>
              <a:t>Combined Q+I embedding</a:t>
            </a:r>
          </a:p>
        </p:txBody>
      </p:sp>
      <p:sp>
        <p:nvSpPr>
          <p:cNvPr id="6" name="Slide Number Placeholder 5"/>
          <p:cNvSpPr>
            <a:spLocks noGrp="1"/>
          </p:cNvSpPr>
          <p:nvPr>
            <p:ph type="sldNum" sz="quarter" idx="12"/>
          </p:nvPr>
        </p:nvSpPr>
        <p:spPr/>
        <p:txBody>
          <a:bodyPr/>
          <a:lstStyle/>
          <a:p>
            <a:fld id="{FA6F076C-A2A4-4E2C-A756-CB59CEC92C6A}" type="slidenum">
              <a:rPr lang="en-US" smtClean="0"/>
              <a:t>25</a:t>
            </a:fld>
            <a:endParaRPr lang="en-US" dirty="0"/>
          </a:p>
        </p:txBody>
      </p:sp>
      <p:sp>
        <p:nvSpPr>
          <p:cNvPr id="5" name="TextBox 4"/>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
        <p:nvSpPr>
          <p:cNvPr id="8" name="Title 1">
            <a:extLst>
              <a:ext uri="{FF2B5EF4-FFF2-40B4-BE49-F238E27FC236}">
                <a16:creationId xmlns:a16="http://schemas.microsoft.com/office/drawing/2014/main" id="{9F53CF89-9CD1-034F-893E-F753FFF60B1F}"/>
              </a:ext>
            </a:extLst>
          </p:cNvPr>
          <p:cNvSpPr>
            <a:spLocks noGrp="1"/>
          </p:cNvSpPr>
          <p:nvPr>
            <p:ph type="title"/>
          </p:nvPr>
        </p:nvSpPr>
        <p:spPr>
          <a:xfrm>
            <a:off x="457200" y="3334"/>
            <a:ext cx="8229600" cy="1143000"/>
          </a:xfrm>
        </p:spPr>
        <p:txBody>
          <a:bodyPr/>
          <a:lstStyle/>
          <a:p>
            <a:r>
              <a:rPr lang="en-US" dirty="0">
                <a:latin typeface="Calibri" panose="020F0502020204030204" pitchFamily="34" charset="0"/>
              </a:rPr>
              <a:t>Generalization to Novel Instances</a:t>
            </a:r>
            <a:endParaRPr lang="en-US" dirty="0"/>
          </a:p>
        </p:txBody>
      </p:sp>
    </p:spTree>
    <p:extLst>
      <p:ext uri="{BB962C8B-B14F-4D97-AF65-F5344CB8AC3E}">
        <p14:creationId xmlns:p14="http://schemas.microsoft.com/office/powerpoint/2010/main" val="101996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34"/>
            <a:ext cx="8229600" cy="1143000"/>
          </a:xfrm>
        </p:spPr>
        <p:txBody>
          <a:bodyPr/>
          <a:lstStyle/>
          <a:p>
            <a:r>
              <a:rPr lang="en-US" dirty="0">
                <a:latin typeface="Calibri" panose="020F0502020204030204" pitchFamily="34" charset="0"/>
              </a:rPr>
              <a:t>Generalization to Novel Instances</a:t>
            </a:r>
            <a:endParaRPr lang="en-US" dirty="0"/>
          </a:p>
        </p:txBody>
      </p:sp>
      <p:sp>
        <p:nvSpPr>
          <p:cNvPr id="3" name="Content Placeholder 2"/>
          <p:cNvSpPr>
            <a:spLocks noGrp="1"/>
          </p:cNvSpPr>
          <p:nvPr>
            <p:ph idx="1"/>
          </p:nvPr>
        </p:nvSpPr>
        <p:spPr>
          <a:xfrm>
            <a:off x="457200" y="916915"/>
            <a:ext cx="8229600" cy="4525963"/>
          </a:xfrm>
        </p:spPr>
        <p:txBody>
          <a:bodyPr/>
          <a:lstStyle/>
          <a:p>
            <a:pPr marL="0" indent="0">
              <a:buNone/>
            </a:pPr>
            <a:r>
              <a:rPr lang="en-US" b="1" dirty="0"/>
              <a:t>Results</a:t>
            </a:r>
          </a:p>
          <a:p>
            <a:r>
              <a:rPr lang="en-US" dirty="0"/>
              <a:t>Significant negative correlation</a:t>
            </a:r>
          </a:p>
          <a:p>
            <a:endParaRPr lang="en-US" dirty="0"/>
          </a:p>
        </p:txBody>
      </p:sp>
      <p:graphicFrame>
        <p:nvGraphicFramePr>
          <p:cNvPr id="4" name="Table 3"/>
          <p:cNvGraphicFramePr>
            <a:graphicFrameLocks noGrp="1"/>
          </p:cNvGraphicFramePr>
          <p:nvPr>
            <p:extLst/>
          </p:nvPr>
        </p:nvGraphicFramePr>
        <p:xfrm>
          <a:off x="778219" y="2146147"/>
          <a:ext cx="7722825" cy="792480"/>
        </p:xfrm>
        <a:graphic>
          <a:graphicData uri="http://schemas.openxmlformats.org/drawingml/2006/table">
            <a:tbl>
              <a:tblPr firstRow="1" bandRow="1">
                <a:tableStyleId>{21E4AEA4-8DFA-4A89-87EB-49C32662AFE0}</a:tableStyleId>
              </a:tblPr>
              <a:tblGrid>
                <a:gridCol w="2952521">
                  <a:extLst>
                    <a:ext uri="{9D8B030D-6E8A-4147-A177-3AD203B41FA5}">
                      <a16:colId xmlns:a16="http://schemas.microsoft.com/office/drawing/2014/main" val="20000"/>
                    </a:ext>
                  </a:extLst>
                </a:gridCol>
                <a:gridCol w="2478795">
                  <a:extLst>
                    <a:ext uri="{9D8B030D-6E8A-4147-A177-3AD203B41FA5}">
                      <a16:colId xmlns:a16="http://schemas.microsoft.com/office/drawing/2014/main" val="20001"/>
                    </a:ext>
                  </a:extLst>
                </a:gridCol>
                <a:gridCol w="2291509">
                  <a:extLst>
                    <a:ext uri="{9D8B030D-6E8A-4147-A177-3AD203B41FA5}">
                      <a16:colId xmlns:a16="http://schemas.microsoft.com/office/drawing/2014/main" val="20002"/>
                    </a:ext>
                  </a:extLst>
                </a:gridCol>
              </a:tblGrid>
              <a:tr h="370840">
                <a:tc>
                  <a:txBody>
                    <a:bodyPr/>
                    <a:lstStyle/>
                    <a:p>
                      <a:pPr algn="ctr"/>
                      <a:endParaRPr lang="en-US" sz="2000" dirty="0"/>
                    </a:p>
                  </a:txBody>
                  <a:tcPr/>
                </a:tc>
                <a:tc>
                  <a:txBody>
                    <a:bodyPr/>
                    <a:lstStyle/>
                    <a:p>
                      <a:pPr algn="ctr"/>
                      <a:r>
                        <a:rPr lang="en-US" sz="2000" dirty="0"/>
                        <a:t>Without</a:t>
                      </a:r>
                      <a:r>
                        <a:rPr lang="en-US" sz="2000" baseline="0" dirty="0"/>
                        <a:t> Attention</a:t>
                      </a:r>
                      <a:endParaRPr lang="en-US" sz="2000" dirty="0"/>
                    </a:p>
                  </a:txBody>
                  <a:tcPr/>
                </a:tc>
                <a:tc>
                  <a:txBody>
                    <a:bodyPr/>
                    <a:lstStyle/>
                    <a:p>
                      <a:pPr algn="ctr"/>
                      <a:r>
                        <a:rPr lang="en-US" sz="2000" dirty="0"/>
                        <a:t>With Attention</a:t>
                      </a:r>
                    </a:p>
                  </a:txBody>
                  <a:tcPr/>
                </a:tc>
                <a:extLst>
                  <a:ext uri="{0D108BD9-81ED-4DB2-BD59-A6C34878D82A}">
                    <a16:rowId xmlns:a16="http://schemas.microsoft.com/office/drawing/2014/main" val="10000"/>
                  </a:ext>
                </a:extLst>
              </a:tr>
              <a:tr h="370840">
                <a:tc>
                  <a:txBody>
                    <a:bodyPr/>
                    <a:lstStyle/>
                    <a:p>
                      <a:pPr algn="ctr"/>
                      <a:r>
                        <a:rPr lang="en-US" sz="2000" dirty="0"/>
                        <a:t>Correlation</a:t>
                      </a:r>
                    </a:p>
                  </a:txBody>
                  <a:tcPr/>
                </a:tc>
                <a:tc>
                  <a:txBody>
                    <a:bodyPr/>
                    <a:lstStyle/>
                    <a:p>
                      <a:pPr algn="ctr"/>
                      <a:r>
                        <a:rPr lang="en-US" sz="2000" dirty="0"/>
                        <a:t>-0.41 (@ k=50)</a:t>
                      </a:r>
                    </a:p>
                  </a:txBody>
                  <a:tcPr/>
                </a:tc>
                <a:tc>
                  <a:txBody>
                    <a:bodyPr/>
                    <a:lstStyle/>
                    <a:p>
                      <a:pPr algn="ctr"/>
                      <a:r>
                        <a:rPr lang="en-US" sz="2000" dirty="0"/>
                        <a:t>-0.42 (@ k</a:t>
                      </a:r>
                      <a:r>
                        <a:rPr lang="en-US" sz="2000" baseline="0" dirty="0"/>
                        <a:t>=15)</a:t>
                      </a:r>
                      <a:endParaRPr lang="en-US" sz="2000" dirty="0"/>
                    </a:p>
                  </a:txBody>
                  <a:tcPr/>
                </a:tc>
                <a:extLst>
                  <a:ext uri="{0D108BD9-81ED-4DB2-BD59-A6C34878D82A}">
                    <a16:rowId xmlns:a16="http://schemas.microsoft.com/office/drawing/2014/main" val="10001"/>
                  </a:ext>
                </a:extLst>
              </a:tr>
            </a:tbl>
          </a:graphicData>
        </a:graphic>
      </p:graphicFrame>
      <p:sp>
        <p:nvSpPr>
          <p:cNvPr id="7" name="Slide Number Placeholder 6"/>
          <p:cNvSpPr>
            <a:spLocks noGrp="1"/>
          </p:cNvSpPr>
          <p:nvPr>
            <p:ph type="sldNum" sz="quarter" idx="12"/>
          </p:nvPr>
        </p:nvSpPr>
        <p:spPr/>
        <p:txBody>
          <a:bodyPr/>
          <a:lstStyle/>
          <a:p>
            <a:fld id="{FA6F076C-A2A4-4E2C-A756-CB59CEC92C6A}" type="slidenum">
              <a:rPr lang="en-US" smtClean="0"/>
              <a:t>26</a:t>
            </a:fld>
            <a:endParaRPr lang="en-US" dirty="0"/>
          </a:p>
        </p:txBody>
      </p:sp>
      <p:sp>
        <p:nvSpPr>
          <p:cNvPr id="9" name="Content Placeholder 2"/>
          <p:cNvSpPr txBox="1">
            <a:spLocks/>
          </p:cNvSpPr>
          <p:nvPr/>
        </p:nvSpPr>
        <p:spPr bwMode="auto">
          <a:xfrm>
            <a:off x="777240" y="3434568"/>
            <a:ext cx="7726680" cy="2216932"/>
          </a:xfrm>
          <a:prstGeom prst="rect">
            <a:avLst/>
          </a:prstGeom>
          <a:solidFill>
            <a:schemeClr val="bg1">
              <a:lumMod val="85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16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4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2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2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2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200">
                <a:solidFill>
                  <a:schemeClr val="tx1"/>
                </a:solidFill>
                <a:latin typeface="+mn-lt"/>
                <a:ea typeface="+mn-ea"/>
                <a:cs typeface="+mn-cs"/>
              </a:defRPr>
            </a:lvl9pPr>
          </a:lstStyle>
          <a:p>
            <a:pPr marL="0" indent="0" algn="ctr">
              <a:buFontTx/>
              <a:buNone/>
            </a:pPr>
            <a:r>
              <a:rPr lang="en-US" i="1" kern="0" dirty="0"/>
              <a:t>VQA models are not very good at </a:t>
            </a:r>
          </a:p>
          <a:p>
            <a:pPr marL="0" indent="0" algn="ctr">
              <a:buFontTx/>
              <a:buNone/>
            </a:pPr>
            <a:r>
              <a:rPr lang="en-US" i="1" kern="0" dirty="0"/>
              <a:t>generalizing to novel test QI pairs</a:t>
            </a:r>
            <a:r>
              <a:rPr lang="en-US" i="1" kern="0" dirty="0">
                <a:sym typeface="Wingdings" panose="05000000000000000000" pitchFamily="2" charset="2"/>
              </a:rPr>
              <a:t> </a:t>
            </a:r>
          </a:p>
          <a:p>
            <a:pPr marL="0" indent="0" algn="ctr">
              <a:buFontTx/>
              <a:buNone/>
            </a:pPr>
            <a:endParaRPr lang="en-US" i="1" kern="0" dirty="0">
              <a:sym typeface="Wingdings" panose="05000000000000000000" pitchFamily="2" charset="2"/>
            </a:endParaRPr>
          </a:p>
          <a:p>
            <a:pPr marL="0" indent="0" algn="ctr">
              <a:buFontTx/>
              <a:buNone/>
            </a:pPr>
            <a:endParaRPr lang="en-US" i="1" kern="0" dirty="0">
              <a:sym typeface="Wingdings" panose="05000000000000000000" pitchFamily="2" charset="2"/>
            </a:endParaRPr>
          </a:p>
          <a:p>
            <a:pPr marL="0" indent="0" algn="ctr">
              <a:buFontTx/>
              <a:buNone/>
            </a:pPr>
            <a:r>
              <a:rPr lang="en-US" i="1" kern="0" dirty="0">
                <a:sym typeface="Wingdings" panose="05000000000000000000" pitchFamily="2" charset="2"/>
              </a:rPr>
              <a:t>VQA models are “myopic”</a:t>
            </a:r>
            <a:endParaRPr lang="en-US" i="1" kern="0" dirty="0"/>
          </a:p>
          <a:p>
            <a:pPr algn="ctr"/>
            <a:endParaRPr lang="en-US" i="1" kern="0" dirty="0"/>
          </a:p>
        </p:txBody>
      </p:sp>
      <p:sp>
        <p:nvSpPr>
          <p:cNvPr id="11" name="Down Arrow 10"/>
          <p:cNvSpPr/>
          <p:nvPr/>
        </p:nvSpPr>
        <p:spPr bwMode="auto">
          <a:xfrm>
            <a:off x="4571999" y="4361578"/>
            <a:ext cx="319489" cy="649995"/>
          </a:xfrm>
          <a:prstGeom prst="downArrow">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 name="Rectangle 4"/>
          <p:cNvSpPr/>
          <p:nvPr/>
        </p:nvSpPr>
        <p:spPr bwMode="auto">
          <a:xfrm>
            <a:off x="2857500" y="5075723"/>
            <a:ext cx="3632200" cy="511626"/>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TextBox 9"/>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77274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5" grpId="0" animBg="1"/>
      <p:bldP spid="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82"/>
            <a:ext cx="8229600" cy="1143000"/>
          </a:xfrm>
        </p:spPr>
        <p:txBody>
          <a:bodyPr/>
          <a:lstStyle/>
          <a:p>
            <a:r>
              <a:rPr lang="en-US" dirty="0">
                <a:latin typeface="Calibri" panose="020F0502020204030204" pitchFamily="34" charset="0"/>
              </a:rPr>
              <a:t>Generalization to Novel Instances</a:t>
            </a:r>
            <a:endParaRPr lang="en-US" dirty="0"/>
          </a:p>
        </p:txBody>
      </p:sp>
      <p:sp>
        <p:nvSpPr>
          <p:cNvPr id="3" name="Content Placeholder 2"/>
          <p:cNvSpPr>
            <a:spLocks noGrp="1"/>
          </p:cNvSpPr>
          <p:nvPr>
            <p:ph idx="1"/>
          </p:nvPr>
        </p:nvSpPr>
        <p:spPr>
          <a:xfrm>
            <a:off x="457200" y="1007348"/>
            <a:ext cx="8229600" cy="4525963"/>
          </a:xfrm>
        </p:spPr>
        <p:txBody>
          <a:bodyPr>
            <a:normAutofit/>
          </a:bodyPr>
          <a:lstStyle/>
          <a:p>
            <a:pPr marL="0" indent="0">
              <a:buNone/>
            </a:pPr>
            <a:r>
              <a:rPr lang="en-US" b="1" dirty="0"/>
              <a:t>Results</a:t>
            </a:r>
            <a:endParaRPr lang="en-US" dirty="0"/>
          </a:p>
          <a:p>
            <a:r>
              <a:rPr lang="en-US" dirty="0"/>
              <a:t>Significant percentage of mistakes can be successfully predicted</a:t>
            </a:r>
          </a:p>
        </p:txBody>
      </p:sp>
      <p:graphicFrame>
        <p:nvGraphicFramePr>
          <p:cNvPr id="5" name="Table 4"/>
          <p:cNvGraphicFramePr>
            <a:graphicFrameLocks noGrp="1"/>
          </p:cNvGraphicFramePr>
          <p:nvPr>
            <p:extLst>
              <p:ext uri="{D42A27DB-BD31-4B8C-83A1-F6EECF244321}">
                <p14:modId xmlns:p14="http://schemas.microsoft.com/office/powerpoint/2010/main" val="439527320"/>
              </p:ext>
            </p:extLst>
          </p:nvPr>
        </p:nvGraphicFramePr>
        <p:xfrm>
          <a:off x="1066799" y="2801914"/>
          <a:ext cx="7722825" cy="1097280"/>
        </p:xfrm>
        <a:graphic>
          <a:graphicData uri="http://schemas.openxmlformats.org/drawingml/2006/table">
            <a:tbl>
              <a:tblPr firstRow="1" bandRow="1">
                <a:tableStyleId>{21E4AEA4-8DFA-4A89-87EB-49C32662AFE0}</a:tableStyleId>
              </a:tblPr>
              <a:tblGrid>
                <a:gridCol w="2965374">
                  <a:extLst>
                    <a:ext uri="{9D8B030D-6E8A-4147-A177-3AD203B41FA5}">
                      <a16:colId xmlns:a16="http://schemas.microsoft.com/office/drawing/2014/main" val="20000"/>
                    </a:ext>
                  </a:extLst>
                </a:gridCol>
                <a:gridCol w="2401678">
                  <a:extLst>
                    <a:ext uri="{9D8B030D-6E8A-4147-A177-3AD203B41FA5}">
                      <a16:colId xmlns:a16="http://schemas.microsoft.com/office/drawing/2014/main" val="20001"/>
                    </a:ext>
                  </a:extLst>
                </a:gridCol>
                <a:gridCol w="2355773">
                  <a:extLst>
                    <a:ext uri="{9D8B030D-6E8A-4147-A177-3AD203B41FA5}">
                      <a16:colId xmlns:a16="http://schemas.microsoft.com/office/drawing/2014/main" val="20002"/>
                    </a:ext>
                  </a:extLst>
                </a:gridCol>
              </a:tblGrid>
              <a:tr h="180371">
                <a:tc>
                  <a:txBody>
                    <a:bodyPr/>
                    <a:lstStyle/>
                    <a:p>
                      <a:pPr algn="ctr"/>
                      <a:endParaRPr lang="en-US" sz="2000" dirty="0"/>
                    </a:p>
                  </a:txBody>
                  <a:tcPr/>
                </a:tc>
                <a:tc>
                  <a:txBody>
                    <a:bodyPr/>
                    <a:lstStyle/>
                    <a:p>
                      <a:pPr algn="ctr"/>
                      <a:r>
                        <a:rPr lang="en-US" sz="2000" dirty="0"/>
                        <a:t>Without</a:t>
                      </a:r>
                      <a:r>
                        <a:rPr lang="en-US" sz="2000" baseline="0" dirty="0"/>
                        <a:t> Attention</a:t>
                      </a:r>
                      <a:endParaRPr lang="en-US" sz="2000" dirty="0"/>
                    </a:p>
                  </a:txBody>
                  <a:tcPr/>
                </a:tc>
                <a:tc>
                  <a:txBody>
                    <a:bodyPr/>
                    <a:lstStyle/>
                    <a:p>
                      <a:pPr algn="ctr"/>
                      <a:r>
                        <a:rPr lang="en-US" sz="2000" dirty="0"/>
                        <a:t>With Attention</a:t>
                      </a:r>
                    </a:p>
                  </a:txBody>
                  <a:tcPr/>
                </a:tc>
                <a:extLst>
                  <a:ext uri="{0D108BD9-81ED-4DB2-BD59-A6C34878D82A}">
                    <a16:rowId xmlns:a16="http://schemas.microsoft.com/office/drawing/2014/main" val="10000"/>
                  </a:ext>
                </a:extLst>
              </a:tr>
              <a:tr h="370840">
                <a:tc>
                  <a:txBody>
                    <a:bodyPr/>
                    <a:lstStyle/>
                    <a:p>
                      <a:pPr algn="ctr"/>
                      <a:r>
                        <a:rPr lang="en-US" sz="2000" dirty="0"/>
                        <a:t>%</a:t>
                      </a:r>
                      <a:r>
                        <a:rPr lang="en-US" sz="2000" baseline="0" dirty="0"/>
                        <a:t> of mistakes that can be successfully predicted </a:t>
                      </a:r>
                      <a:endParaRPr lang="en-US" sz="2000" dirty="0"/>
                    </a:p>
                  </a:txBody>
                  <a:tcPr/>
                </a:tc>
                <a:tc>
                  <a:txBody>
                    <a:bodyPr/>
                    <a:lstStyle/>
                    <a:p>
                      <a:pPr algn="ctr"/>
                      <a:r>
                        <a:rPr lang="en-US" sz="2000" dirty="0"/>
                        <a:t>67.5%</a:t>
                      </a:r>
                    </a:p>
                  </a:txBody>
                  <a:tcPr anchor="ctr"/>
                </a:tc>
                <a:tc>
                  <a:txBody>
                    <a:bodyPr/>
                    <a:lstStyle/>
                    <a:p>
                      <a:pPr algn="ctr"/>
                      <a:r>
                        <a:rPr lang="en-US" sz="2000" dirty="0"/>
                        <a:t>66.7%</a:t>
                      </a:r>
                    </a:p>
                  </a:txBody>
                  <a:tcPr anchor="ctr"/>
                </a:tc>
                <a:extLst>
                  <a:ext uri="{0D108BD9-81ED-4DB2-BD59-A6C34878D82A}">
                    <a16:rowId xmlns:a16="http://schemas.microsoft.com/office/drawing/2014/main" val="10001"/>
                  </a:ext>
                </a:extLst>
              </a:tr>
            </a:tbl>
          </a:graphicData>
        </a:graphic>
      </p:graphicFrame>
      <p:sp>
        <p:nvSpPr>
          <p:cNvPr id="8" name="Slide Number Placeholder 7"/>
          <p:cNvSpPr>
            <a:spLocks noGrp="1"/>
          </p:cNvSpPr>
          <p:nvPr>
            <p:ph type="sldNum" sz="quarter" idx="12"/>
          </p:nvPr>
        </p:nvSpPr>
        <p:spPr/>
        <p:txBody>
          <a:bodyPr/>
          <a:lstStyle/>
          <a:p>
            <a:fld id="{FA6F076C-A2A4-4E2C-A756-CB59CEC92C6A}" type="slidenum">
              <a:rPr lang="en-US" smtClean="0"/>
              <a:t>27</a:t>
            </a:fld>
            <a:endParaRPr lang="en-US" dirty="0"/>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6597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572964"/>
          <a:ext cx="8944707" cy="487680"/>
        </p:xfrm>
        <a:graphic>
          <a:graphicData uri="http://schemas.openxmlformats.org/drawingml/2006/table">
            <a:tbl>
              <a:tblPr firstRow="1" bandRow="1"/>
              <a:tblGrid>
                <a:gridCol w="2394368">
                  <a:extLst>
                    <a:ext uri="{9D8B030D-6E8A-4147-A177-3AD203B41FA5}">
                      <a16:colId xmlns:a16="http://schemas.microsoft.com/office/drawing/2014/main" val="20000"/>
                    </a:ext>
                  </a:extLst>
                </a:gridCol>
                <a:gridCol w="6550339">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Test Sample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Nearest Neighbor Training Samples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6" name="Group 5"/>
          <p:cNvGrpSpPr/>
          <p:nvPr/>
        </p:nvGrpSpPr>
        <p:grpSpPr>
          <a:xfrm>
            <a:off x="0" y="1237714"/>
            <a:ext cx="2476500" cy="4129281"/>
            <a:chOff x="438727" y="16375929"/>
            <a:chExt cx="4099000" cy="5954796"/>
          </a:xfrm>
        </p:grpSpPr>
        <p:pic>
          <p:nvPicPr>
            <p:cNvPr id="12" name="Picture 2"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8220" y="16375929"/>
              <a:ext cx="2753958" cy="18288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38727" y="18291766"/>
              <a:ext cx="4099000" cy="4038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type of reception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is being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attended?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wedding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F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kumimoji="0" lang="en-US" sz="2200" b="0" i="0" u="none" strike="noStrike" kern="0" cap="none" spc="0" normalizeH="0" baseline="0" noProof="0" dirty="0">
                  <a:ln>
                    <a:noFill/>
                  </a:ln>
                  <a:solidFill>
                    <a:prstClr val="black"/>
                  </a:solidFill>
                  <a:effectLst/>
                  <a:uLnTx/>
                  <a:uFillTx/>
                </a:rPr>
                <a:t>cake </a:t>
              </a:r>
            </a:p>
          </p:txBody>
        </p:sp>
      </p:grpSp>
      <p:sp>
        <p:nvSpPr>
          <p:cNvPr id="2" name="Rectangle 1"/>
          <p:cNvSpPr/>
          <p:nvPr/>
        </p:nvSpPr>
        <p:spPr bwMode="auto">
          <a:xfrm>
            <a:off x="3491345" y="653143"/>
            <a:ext cx="5047013" cy="35626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 name="Rectangle 2"/>
          <p:cNvSpPr/>
          <p:nvPr/>
        </p:nvSpPr>
        <p:spPr bwMode="auto">
          <a:xfrm>
            <a:off x="164449" y="4346043"/>
            <a:ext cx="2125117" cy="451262"/>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Rectangle 15"/>
          <p:cNvSpPr/>
          <p:nvPr/>
        </p:nvSpPr>
        <p:spPr bwMode="auto">
          <a:xfrm>
            <a:off x="137894" y="4797305"/>
            <a:ext cx="2338606" cy="56969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lide Number Placeholder 6"/>
          <p:cNvSpPr>
            <a:spLocks noGrp="1"/>
          </p:cNvSpPr>
          <p:nvPr>
            <p:ph type="sldNum" sz="quarter" idx="12"/>
          </p:nvPr>
        </p:nvSpPr>
        <p:spPr/>
        <p:txBody>
          <a:bodyPr/>
          <a:lstStyle/>
          <a:p>
            <a:fld id="{FA6F076C-A2A4-4E2C-A756-CB59CEC92C6A}" type="slidenum">
              <a:rPr lang="en-US" smtClean="0"/>
              <a:t>28</a:t>
            </a:fld>
            <a:endParaRPr lang="en-US" dirty="0"/>
          </a:p>
        </p:txBody>
      </p:sp>
      <p:sp>
        <p:nvSpPr>
          <p:cNvPr id="10" name="TextBox 9"/>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204916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572964"/>
          <a:ext cx="8944707" cy="487680"/>
        </p:xfrm>
        <a:graphic>
          <a:graphicData uri="http://schemas.openxmlformats.org/drawingml/2006/table">
            <a:tbl>
              <a:tblPr firstRow="1" bandRow="1"/>
              <a:tblGrid>
                <a:gridCol w="2394368">
                  <a:extLst>
                    <a:ext uri="{9D8B030D-6E8A-4147-A177-3AD203B41FA5}">
                      <a16:colId xmlns:a16="http://schemas.microsoft.com/office/drawing/2014/main" val="20000"/>
                    </a:ext>
                  </a:extLst>
                </a:gridCol>
                <a:gridCol w="6550339">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Test Sample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Nearest Neighbor Training Samples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6" name="Group 5"/>
          <p:cNvGrpSpPr/>
          <p:nvPr/>
        </p:nvGrpSpPr>
        <p:grpSpPr>
          <a:xfrm>
            <a:off x="0" y="1237714"/>
            <a:ext cx="2476500" cy="4129281"/>
            <a:chOff x="438727" y="16375929"/>
            <a:chExt cx="4099000" cy="5954796"/>
          </a:xfrm>
        </p:grpSpPr>
        <p:pic>
          <p:nvPicPr>
            <p:cNvPr id="12" name="Picture 2"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8220" y="16375929"/>
              <a:ext cx="2753958" cy="18288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38727" y="18291766"/>
              <a:ext cx="4099000" cy="4038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type of reception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is being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attended?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wedding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F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kumimoji="0" lang="en-US" sz="2200" b="0" i="0" u="none" strike="noStrike" kern="0" cap="none" spc="0" normalizeH="0" baseline="0" noProof="0" dirty="0">
                  <a:ln>
                    <a:noFill/>
                  </a:ln>
                  <a:solidFill>
                    <a:prstClr val="black"/>
                  </a:solidFill>
                  <a:effectLst/>
                  <a:uLnTx/>
                  <a:uFillTx/>
                </a:rPr>
                <a:t>cake </a:t>
              </a:r>
            </a:p>
          </p:txBody>
        </p:sp>
      </p:grpSp>
      <p:sp>
        <p:nvSpPr>
          <p:cNvPr id="7" name="Slide Number Placeholder 6"/>
          <p:cNvSpPr>
            <a:spLocks noGrp="1"/>
          </p:cNvSpPr>
          <p:nvPr>
            <p:ph type="sldNum" sz="quarter" idx="12"/>
          </p:nvPr>
        </p:nvSpPr>
        <p:spPr/>
        <p:txBody>
          <a:bodyPr/>
          <a:lstStyle/>
          <a:p>
            <a:fld id="{FA6F076C-A2A4-4E2C-A756-CB59CEC92C6A}" type="slidenum">
              <a:rPr lang="en-US" smtClean="0"/>
              <a:t>29</a:t>
            </a:fld>
            <a:endParaRPr lang="en-US" dirty="0"/>
          </a:p>
        </p:txBody>
      </p:sp>
      <p:sp>
        <p:nvSpPr>
          <p:cNvPr id="9" name="TextBox 8"/>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465578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a:t>Slide credit: Devi Parikh</a:t>
            </a:r>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a:t>“Color College Avenue”, Blacksburg, VA, May 2012</a:t>
            </a:r>
          </a:p>
        </p:txBody>
      </p:sp>
      <p:sp>
        <p:nvSpPr>
          <p:cNvPr id="2" name="Slide Number Placeholder 1"/>
          <p:cNvSpPr>
            <a:spLocks noGrp="1"/>
          </p:cNvSpPr>
          <p:nvPr>
            <p:ph type="sldNum" sz="quarter" idx="12"/>
          </p:nvPr>
        </p:nvSpPr>
        <p:spPr/>
        <p:txBody>
          <a:bodyPr/>
          <a:lstStyle/>
          <a:p>
            <a:fld id="{C8756881-B0E8-F143-BBCC-9E260CA8BD35}" type="slidenum">
              <a:rPr lang="en-US" smtClean="0"/>
              <a:t>3</a:t>
            </a:fld>
            <a:endParaRPr lang="en-US" dirty="0"/>
          </a:p>
        </p:txBody>
      </p:sp>
      <p:sp>
        <p:nvSpPr>
          <p:cNvPr id="6" name="Rectangle 2"/>
          <p:cNvSpPr txBox="1">
            <a:spLocks noChangeArrowheads="1"/>
          </p:cNvSpPr>
          <p:nvPr/>
        </p:nvSpPr>
        <p:spPr bwMode="auto">
          <a:xfrm>
            <a:off x="0" y="0"/>
            <a:ext cx="9144000" cy="919753"/>
          </a:xfrm>
          <a:prstGeom prst="rect">
            <a:avLst/>
          </a:prstGeom>
          <a:solidFill>
            <a:schemeClr val="bg1"/>
          </a:solidFill>
          <a:ln w="9525">
            <a:noFill/>
            <a:miter lim="800000"/>
            <a:headEnd/>
            <a:tailEnd/>
          </a:ln>
        </p:spPr>
        <p:txBody>
          <a:bodyPr anchor="ctr">
            <a:prstTxWarp prst="textNoShape">
              <a:avLst/>
            </a:prstTxWarp>
          </a:bodyPr>
          <a:lstStyle/>
          <a:p>
            <a:pPr algn="ctr"/>
            <a:r>
              <a:rPr lang="en-US" sz="4000" dirty="0">
                <a:solidFill>
                  <a:srgbClr val="FF0000"/>
                </a:solidFill>
              </a:rPr>
              <a:t>People coloring a street in rural Virginia.</a:t>
            </a:r>
          </a:p>
        </p:txBody>
      </p:sp>
    </p:spTree>
    <p:extLst>
      <p:ext uri="{BB962C8B-B14F-4D97-AF65-F5344CB8AC3E}">
        <p14:creationId xmlns:p14="http://schemas.microsoft.com/office/powerpoint/2010/main" val="392638558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572964"/>
          <a:ext cx="8944707" cy="487680"/>
        </p:xfrm>
        <a:graphic>
          <a:graphicData uri="http://schemas.openxmlformats.org/drawingml/2006/table">
            <a:tbl>
              <a:tblPr firstRow="1" bandRow="1"/>
              <a:tblGrid>
                <a:gridCol w="2394368">
                  <a:extLst>
                    <a:ext uri="{9D8B030D-6E8A-4147-A177-3AD203B41FA5}">
                      <a16:colId xmlns:a16="http://schemas.microsoft.com/office/drawing/2014/main" val="20000"/>
                    </a:ext>
                  </a:extLst>
                </a:gridCol>
                <a:gridCol w="6550339">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Test Sample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Nearest Neighbor Training Samples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6" name="Group 5"/>
          <p:cNvGrpSpPr/>
          <p:nvPr/>
        </p:nvGrpSpPr>
        <p:grpSpPr>
          <a:xfrm>
            <a:off x="0" y="1237714"/>
            <a:ext cx="2476500" cy="4129281"/>
            <a:chOff x="438727" y="16375929"/>
            <a:chExt cx="4099000" cy="5954796"/>
          </a:xfrm>
        </p:grpSpPr>
        <p:pic>
          <p:nvPicPr>
            <p:cNvPr id="12" name="Picture 2"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8220" y="16375929"/>
              <a:ext cx="2753958" cy="18288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38727" y="18291766"/>
              <a:ext cx="4099000" cy="4038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type of reception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is being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attended?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wedding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F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kumimoji="0" lang="en-US" sz="2200" b="0" i="0" u="none" strike="noStrike" kern="0" cap="none" spc="0" normalizeH="0" baseline="0" noProof="0" dirty="0">
                  <a:ln>
                    <a:noFill/>
                  </a:ln>
                  <a:solidFill>
                    <a:prstClr val="black"/>
                  </a:solidFill>
                  <a:effectLst/>
                  <a:uLnTx/>
                  <a:uFillTx/>
                </a:rPr>
                <a:t>cake </a:t>
              </a:r>
            </a:p>
          </p:txBody>
        </p:sp>
      </p:grpSp>
      <p:sp>
        <p:nvSpPr>
          <p:cNvPr id="7" name="Slide Number Placeholder 6"/>
          <p:cNvSpPr>
            <a:spLocks noGrp="1"/>
          </p:cNvSpPr>
          <p:nvPr>
            <p:ph type="sldNum" sz="quarter" idx="12"/>
          </p:nvPr>
        </p:nvSpPr>
        <p:spPr/>
        <p:txBody>
          <a:bodyPr/>
          <a:lstStyle/>
          <a:p>
            <a:fld id="{FA6F076C-A2A4-4E2C-A756-CB59CEC92C6A}" type="slidenum">
              <a:rPr lang="en-US" smtClean="0"/>
              <a:t>30</a:t>
            </a:fld>
            <a:endParaRPr lang="en-US" dirty="0"/>
          </a:p>
        </p:txBody>
      </p:sp>
      <p:pic>
        <p:nvPicPr>
          <p:cNvPr id="9" name="Picture 4" descr="Sorry! :("/>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91916" y="1240597"/>
            <a:ext cx="1473212" cy="1268159"/>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669144" y="2565716"/>
            <a:ext cx="2518756" cy="21236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type of exercise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equipment is shown?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bike </a:t>
            </a:r>
            <a:endParaRPr kumimoji="0" lang="en-US" sz="2200" b="0" i="0" u="none" strike="noStrike" kern="0" cap="none" spc="0" normalizeH="0" baseline="0" noProof="0" dirty="0">
              <a:ln>
                <a:solidFill>
                  <a:sysClr val="windowText" lastClr="000000"/>
                </a:solidFill>
              </a:ln>
              <a:solidFill>
                <a:prstClr val="black"/>
              </a:solidFill>
              <a:effectLst/>
              <a:uLnTx/>
              <a:uFillTx/>
            </a:endParaRPr>
          </a:p>
        </p:txBody>
      </p:sp>
      <p:sp>
        <p:nvSpPr>
          <p:cNvPr id="11" name="TextBox 10"/>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155364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572964"/>
          <a:ext cx="8944707" cy="487680"/>
        </p:xfrm>
        <a:graphic>
          <a:graphicData uri="http://schemas.openxmlformats.org/drawingml/2006/table">
            <a:tbl>
              <a:tblPr firstRow="1" bandRow="1"/>
              <a:tblGrid>
                <a:gridCol w="2394368">
                  <a:extLst>
                    <a:ext uri="{9D8B030D-6E8A-4147-A177-3AD203B41FA5}">
                      <a16:colId xmlns:a16="http://schemas.microsoft.com/office/drawing/2014/main" val="20000"/>
                    </a:ext>
                  </a:extLst>
                </a:gridCol>
                <a:gridCol w="6550339">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Test Sample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Nearest Neighbor Training Samples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6" name="Group 5"/>
          <p:cNvGrpSpPr/>
          <p:nvPr/>
        </p:nvGrpSpPr>
        <p:grpSpPr>
          <a:xfrm>
            <a:off x="0" y="1237714"/>
            <a:ext cx="2476500" cy="4129281"/>
            <a:chOff x="438727" y="16375929"/>
            <a:chExt cx="4099000" cy="5954796"/>
          </a:xfrm>
        </p:grpSpPr>
        <p:pic>
          <p:nvPicPr>
            <p:cNvPr id="12" name="Picture 2"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8220" y="16375929"/>
              <a:ext cx="2753958" cy="18288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38727" y="18291766"/>
              <a:ext cx="4099000" cy="4038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type of reception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is being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attended?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wedding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F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kumimoji="0" lang="en-US" sz="2200" b="0" i="0" u="none" strike="noStrike" kern="0" cap="none" spc="0" normalizeH="0" baseline="0" noProof="0" dirty="0">
                  <a:ln>
                    <a:noFill/>
                  </a:ln>
                  <a:solidFill>
                    <a:prstClr val="black"/>
                  </a:solidFill>
                  <a:effectLst/>
                  <a:uLnTx/>
                  <a:uFillTx/>
                </a:rPr>
                <a:t>cake </a:t>
              </a:r>
            </a:p>
          </p:txBody>
        </p:sp>
      </p:grpSp>
      <p:sp>
        <p:nvSpPr>
          <p:cNvPr id="7" name="Slide Number Placeholder 6"/>
          <p:cNvSpPr>
            <a:spLocks noGrp="1"/>
          </p:cNvSpPr>
          <p:nvPr>
            <p:ph type="sldNum" sz="quarter" idx="12"/>
          </p:nvPr>
        </p:nvSpPr>
        <p:spPr/>
        <p:txBody>
          <a:bodyPr/>
          <a:lstStyle/>
          <a:p>
            <a:fld id="{FA6F076C-A2A4-4E2C-A756-CB59CEC92C6A}" type="slidenum">
              <a:rPr lang="en-US" smtClean="0"/>
              <a:t>31</a:t>
            </a:fld>
            <a:endParaRPr lang="en-US" dirty="0"/>
          </a:p>
        </p:txBody>
      </p:sp>
      <p:pic>
        <p:nvPicPr>
          <p:cNvPr id="9" name="Picture 4" descr="Sorry! :("/>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91916" y="1240597"/>
            <a:ext cx="1473212" cy="1268159"/>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669144" y="2565716"/>
            <a:ext cx="2518756" cy="21236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type of exercise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equipment is shown?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bike </a:t>
            </a:r>
            <a:endParaRPr kumimoji="0" lang="en-US" sz="2200" b="0" i="0" u="none" strike="noStrike" kern="0" cap="none" spc="0" normalizeH="0" baseline="0" noProof="0" dirty="0">
              <a:ln>
                <a:solidFill>
                  <a:sysClr val="windowText" lastClr="000000"/>
                </a:solidFill>
              </a:ln>
              <a:solidFill>
                <a:prstClr val="black"/>
              </a:solidFill>
              <a:effectLst/>
              <a:uLnTx/>
              <a:uFillTx/>
            </a:endParaRPr>
          </a:p>
        </p:txBody>
      </p:sp>
      <p:pic>
        <p:nvPicPr>
          <p:cNvPr id="11" name="Picture 6" descr="Sorry! :("/>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98647" y="1238016"/>
            <a:ext cx="738079" cy="1268159"/>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787579" y="2580601"/>
            <a:ext cx="2360213" cy="21236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type of dessert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is this man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having?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cake </a:t>
            </a:r>
          </a:p>
        </p:txBody>
      </p:sp>
      <p:sp>
        <p:nvSpPr>
          <p:cNvPr id="14" name="TextBox 13"/>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565205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572964"/>
          <a:ext cx="8944707" cy="487680"/>
        </p:xfrm>
        <a:graphic>
          <a:graphicData uri="http://schemas.openxmlformats.org/drawingml/2006/table">
            <a:tbl>
              <a:tblPr firstRow="1" bandRow="1"/>
              <a:tblGrid>
                <a:gridCol w="2394368">
                  <a:extLst>
                    <a:ext uri="{9D8B030D-6E8A-4147-A177-3AD203B41FA5}">
                      <a16:colId xmlns:a16="http://schemas.microsoft.com/office/drawing/2014/main" val="20000"/>
                    </a:ext>
                  </a:extLst>
                </a:gridCol>
                <a:gridCol w="6550339">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Test Sample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Nearest Neighbor Training Samples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6" name="Group 5"/>
          <p:cNvGrpSpPr/>
          <p:nvPr/>
        </p:nvGrpSpPr>
        <p:grpSpPr>
          <a:xfrm>
            <a:off x="0" y="1237714"/>
            <a:ext cx="2476500" cy="4129281"/>
            <a:chOff x="438727" y="16375929"/>
            <a:chExt cx="4099000" cy="5954796"/>
          </a:xfrm>
        </p:grpSpPr>
        <p:pic>
          <p:nvPicPr>
            <p:cNvPr id="12" name="Picture 2"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8220" y="16375929"/>
              <a:ext cx="2753958" cy="18288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38727" y="18291766"/>
              <a:ext cx="4099000" cy="40389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type of reception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is being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attended?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wedding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F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kumimoji="0" lang="en-US" sz="2200" b="0" i="0" u="none" strike="noStrike" kern="0" cap="none" spc="0" normalizeH="0" baseline="0" noProof="0" dirty="0">
                  <a:ln>
                    <a:noFill/>
                  </a:ln>
                  <a:solidFill>
                    <a:prstClr val="black"/>
                  </a:solidFill>
                  <a:effectLst/>
                  <a:uLnTx/>
                  <a:uFillTx/>
                </a:rPr>
                <a:t>cake </a:t>
              </a:r>
            </a:p>
          </p:txBody>
        </p:sp>
      </p:grpSp>
      <p:sp>
        <p:nvSpPr>
          <p:cNvPr id="7" name="Slide Number Placeholder 6"/>
          <p:cNvSpPr>
            <a:spLocks noGrp="1"/>
          </p:cNvSpPr>
          <p:nvPr>
            <p:ph type="sldNum" sz="quarter" idx="12"/>
          </p:nvPr>
        </p:nvSpPr>
        <p:spPr/>
        <p:txBody>
          <a:bodyPr/>
          <a:lstStyle/>
          <a:p>
            <a:fld id="{FA6F076C-A2A4-4E2C-A756-CB59CEC92C6A}" type="slidenum">
              <a:rPr lang="en-US" smtClean="0"/>
              <a:t>32</a:t>
            </a:fld>
            <a:endParaRPr lang="en-US" dirty="0"/>
          </a:p>
        </p:txBody>
      </p:sp>
      <p:pic>
        <p:nvPicPr>
          <p:cNvPr id="9" name="Picture 4" descr="Sorry! :("/>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91916" y="1240597"/>
            <a:ext cx="1473212" cy="1268159"/>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669144" y="2565716"/>
            <a:ext cx="2518756" cy="21236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type of exercise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equipment is shown?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bike </a:t>
            </a:r>
            <a:endParaRPr kumimoji="0" lang="en-US" sz="2200" b="0" i="0" u="none" strike="noStrike" kern="0" cap="none" spc="0" normalizeH="0" baseline="0" noProof="0" dirty="0">
              <a:ln>
                <a:solidFill>
                  <a:sysClr val="windowText" lastClr="000000"/>
                </a:solidFill>
              </a:ln>
              <a:solidFill>
                <a:prstClr val="black"/>
              </a:solidFill>
              <a:effectLst/>
              <a:uLnTx/>
              <a:uFillTx/>
            </a:endParaRPr>
          </a:p>
        </p:txBody>
      </p:sp>
      <p:pic>
        <p:nvPicPr>
          <p:cNvPr id="11" name="Picture 6" descr="Sorry! :("/>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98647" y="1238016"/>
            <a:ext cx="738079" cy="1268159"/>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787579" y="2580601"/>
            <a:ext cx="2360213" cy="21236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type of dessert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is this man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having?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cake </a:t>
            </a:r>
          </a:p>
        </p:txBody>
      </p:sp>
      <p:pic>
        <p:nvPicPr>
          <p:cNvPr id="14" name="Picture 8" descr="Sorry! :("/>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277158" y="1237714"/>
            <a:ext cx="1656069" cy="1268159"/>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045320" y="2589620"/>
            <a:ext cx="2119744" cy="21236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dessert is 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the table? </a:t>
            </a:r>
            <a:endParaRPr kumimoji="0" lang="en-US" sz="2200" b="1"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cake</a:t>
            </a:r>
          </a:p>
        </p:txBody>
      </p:sp>
      <p:sp>
        <p:nvSpPr>
          <p:cNvPr id="16" name="TextBox 15"/>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883106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32"/>
            <a:ext cx="8229600" cy="1143000"/>
          </a:xfrm>
        </p:spPr>
        <p:txBody>
          <a:bodyPr/>
          <a:lstStyle/>
          <a:p>
            <a:r>
              <a:rPr lang="en-US" dirty="0">
                <a:latin typeface="Calibri" panose="020F0502020204030204" pitchFamily="34" charset="0"/>
              </a:rPr>
              <a:t>Generalization to Novel </a:t>
            </a:r>
            <a:r>
              <a:rPr lang="en-US" b="1" i="1" dirty="0">
                <a:latin typeface="Calibri" panose="020F0502020204030204" pitchFamily="34" charset="0"/>
              </a:rPr>
              <a:t>Answers</a:t>
            </a:r>
            <a:endParaRPr lang="en-US" b="1" i="1" dirty="0"/>
          </a:p>
        </p:txBody>
      </p:sp>
      <p:sp>
        <p:nvSpPr>
          <p:cNvPr id="8" name="Slide Number Placeholder 7"/>
          <p:cNvSpPr>
            <a:spLocks noGrp="1"/>
          </p:cNvSpPr>
          <p:nvPr>
            <p:ph type="sldNum" sz="quarter" idx="12"/>
          </p:nvPr>
        </p:nvSpPr>
        <p:spPr/>
        <p:txBody>
          <a:bodyPr/>
          <a:lstStyle/>
          <a:p>
            <a:fld id="{FA6F076C-A2A4-4E2C-A756-CB59CEC92C6A}" type="slidenum">
              <a:rPr lang="en-US" smtClean="0"/>
              <a:t>33</a:t>
            </a:fld>
            <a:endParaRPr lang="en-US" dirty="0"/>
          </a:p>
        </p:txBody>
      </p:sp>
      <p:sp>
        <p:nvSpPr>
          <p:cNvPr id="5" name="Content Placeholder 4"/>
          <p:cNvSpPr>
            <a:spLocks noGrp="1"/>
          </p:cNvSpPr>
          <p:nvPr>
            <p:ph idx="1"/>
          </p:nvPr>
        </p:nvSpPr>
        <p:spPr/>
        <p:txBody>
          <a:bodyPr/>
          <a:lstStyle/>
          <a:p>
            <a:endParaRPr lang="en-US"/>
          </a:p>
        </p:txBody>
      </p:sp>
      <p:sp>
        <p:nvSpPr>
          <p:cNvPr id="10" name="TextBox 9"/>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4791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32"/>
            <a:ext cx="8229600" cy="1143000"/>
          </a:xfrm>
        </p:spPr>
        <p:txBody>
          <a:bodyPr/>
          <a:lstStyle/>
          <a:p>
            <a:r>
              <a:rPr lang="en-US" dirty="0">
                <a:latin typeface="Calibri" panose="020F0502020204030204" pitchFamily="34" charset="0"/>
              </a:rPr>
              <a:t>Generalization to Novel </a:t>
            </a:r>
            <a:r>
              <a:rPr lang="en-US" b="1" i="1" dirty="0">
                <a:latin typeface="Calibri" panose="020F0502020204030204" pitchFamily="34" charset="0"/>
              </a:rPr>
              <a:t>Answers</a:t>
            </a:r>
            <a:endParaRPr lang="en-US" b="1" i="1" dirty="0"/>
          </a:p>
        </p:txBody>
      </p:sp>
      <p:sp>
        <p:nvSpPr>
          <p:cNvPr id="3" name="Content Placeholder 2"/>
          <p:cNvSpPr>
            <a:spLocks noGrp="1"/>
          </p:cNvSpPr>
          <p:nvPr>
            <p:ph idx="1"/>
          </p:nvPr>
        </p:nvSpPr>
        <p:spPr>
          <a:xfrm>
            <a:off x="685800" y="871693"/>
            <a:ext cx="7772400" cy="2032000"/>
          </a:xfrm>
        </p:spPr>
        <p:txBody>
          <a:bodyPr/>
          <a:lstStyle/>
          <a:p>
            <a:pPr marL="0" indent="0">
              <a:buNone/>
            </a:pPr>
            <a:r>
              <a:rPr lang="en-US" b="1" dirty="0"/>
              <a:t>Results</a:t>
            </a:r>
          </a:p>
          <a:p>
            <a:pPr marL="0" indent="0">
              <a:buNone/>
            </a:pPr>
            <a:r>
              <a:rPr lang="en-US" dirty="0"/>
              <a:t>Significant negative correlation</a:t>
            </a:r>
          </a:p>
          <a:p>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nvPr>
        </p:nvGraphicFramePr>
        <p:xfrm>
          <a:off x="667510" y="2146147"/>
          <a:ext cx="7816089" cy="792480"/>
        </p:xfrm>
        <a:graphic>
          <a:graphicData uri="http://schemas.openxmlformats.org/drawingml/2006/table">
            <a:tbl>
              <a:tblPr firstRow="1" bandRow="1">
                <a:tableStyleId>{21E4AEA4-8DFA-4A89-87EB-49C32662AFE0}</a:tableStyleId>
              </a:tblPr>
              <a:tblGrid>
                <a:gridCol w="2988177">
                  <a:extLst>
                    <a:ext uri="{9D8B030D-6E8A-4147-A177-3AD203B41FA5}">
                      <a16:colId xmlns:a16="http://schemas.microsoft.com/office/drawing/2014/main" val="20000"/>
                    </a:ext>
                  </a:extLst>
                </a:gridCol>
                <a:gridCol w="2508730">
                  <a:extLst>
                    <a:ext uri="{9D8B030D-6E8A-4147-A177-3AD203B41FA5}">
                      <a16:colId xmlns:a16="http://schemas.microsoft.com/office/drawing/2014/main" val="20001"/>
                    </a:ext>
                  </a:extLst>
                </a:gridCol>
                <a:gridCol w="2319182">
                  <a:extLst>
                    <a:ext uri="{9D8B030D-6E8A-4147-A177-3AD203B41FA5}">
                      <a16:colId xmlns:a16="http://schemas.microsoft.com/office/drawing/2014/main" val="20002"/>
                    </a:ext>
                  </a:extLst>
                </a:gridCol>
              </a:tblGrid>
              <a:tr h="370840">
                <a:tc>
                  <a:txBody>
                    <a:bodyPr/>
                    <a:lstStyle/>
                    <a:p>
                      <a:pPr algn="ctr"/>
                      <a:endParaRPr lang="en-US" sz="2000" dirty="0"/>
                    </a:p>
                  </a:txBody>
                  <a:tcPr/>
                </a:tc>
                <a:tc>
                  <a:txBody>
                    <a:bodyPr/>
                    <a:lstStyle/>
                    <a:p>
                      <a:pPr algn="ctr"/>
                      <a:r>
                        <a:rPr lang="en-US" sz="2000" dirty="0"/>
                        <a:t>Without</a:t>
                      </a:r>
                      <a:r>
                        <a:rPr lang="en-US" sz="2000" baseline="0" dirty="0"/>
                        <a:t> Attention</a:t>
                      </a:r>
                      <a:endParaRPr lang="en-US" sz="2000" dirty="0"/>
                    </a:p>
                  </a:txBody>
                  <a:tcPr/>
                </a:tc>
                <a:tc>
                  <a:txBody>
                    <a:bodyPr/>
                    <a:lstStyle/>
                    <a:p>
                      <a:pPr algn="ctr"/>
                      <a:r>
                        <a:rPr lang="en-US" sz="2000" dirty="0"/>
                        <a:t>With Attention</a:t>
                      </a:r>
                    </a:p>
                  </a:txBody>
                  <a:tcPr/>
                </a:tc>
                <a:extLst>
                  <a:ext uri="{0D108BD9-81ED-4DB2-BD59-A6C34878D82A}">
                    <a16:rowId xmlns:a16="http://schemas.microsoft.com/office/drawing/2014/main" val="10000"/>
                  </a:ext>
                </a:extLst>
              </a:tr>
              <a:tr h="370840">
                <a:tc>
                  <a:txBody>
                    <a:bodyPr/>
                    <a:lstStyle/>
                    <a:p>
                      <a:pPr algn="ctr"/>
                      <a:r>
                        <a:rPr lang="en-US" sz="2000" dirty="0"/>
                        <a:t>Correlation</a:t>
                      </a:r>
                    </a:p>
                  </a:txBody>
                  <a:tcPr/>
                </a:tc>
                <a:tc>
                  <a:txBody>
                    <a:bodyPr/>
                    <a:lstStyle/>
                    <a:p>
                      <a:pPr algn="ctr"/>
                      <a:r>
                        <a:rPr lang="en-US" sz="2000" dirty="0"/>
                        <a:t>-0.62 (@ k=50)</a:t>
                      </a:r>
                    </a:p>
                  </a:txBody>
                  <a:tcPr/>
                </a:tc>
                <a:tc>
                  <a:txBody>
                    <a:bodyPr/>
                    <a:lstStyle/>
                    <a:p>
                      <a:pPr algn="ctr"/>
                      <a:r>
                        <a:rPr lang="en-US" sz="2000" dirty="0"/>
                        <a:t>-0.62 (@ k</a:t>
                      </a:r>
                      <a:r>
                        <a:rPr lang="en-US" sz="2000" baseline="0" dirty="0"/>
                        <a:t>=15)</a:t>
                      </a:r>
                      <a:endParaRPr lang="en-US" sz="2000" dirty="0"/>
                    </a:p>
                  </a:txBody>
                  <a:tcPr/>
                </a:tc>
                <a:extLst>
                  <a:ext uri="{0D108BD9-81ED-4DB2-BD59-A6C34878D82A}">
                    <a16:rowId xmlns:a16="http://schemas.microsoft.com/office/drawing/2014/main" val="10001"/>
                  </a:ext>
                </a:extLst>
              </a:tr>
            </a:tbl>
          </a:graphicData>
        </a:graphic>
      </p:graphicFrame>
      <p:sp>
        <p:nvSpPr>
          <p:cNvPr id="8" name="Slide Number Placeholder 7"/>
          <p:cNvSpPr>
            <a:spLocks noGrp="1"/>
          </p:cNvSpPr>
          <p:nvPr>
            <p:ph type="sldNum" sz="quarter" idx="12"/>
          </p:nvPr>
        </p:nvSpPr>
        <p:spPr/>
        <p:txBody>
          <a:bodyPr/>
          <a:lstStyle/>
          <a:p>
            <a:fld id="{FA6F076C-A2A4-4E2C-A756-CB59CEC92C6A}" type="slidenum">
              <a:rPr lang="en-US" smtClean="0"/>
              <a:t>34</a:t>
            </a:fld>
            <a:endParaRPr lang="en-US" dirty="0"/>
          </a:p>
        </p:txBody>
      </p:sp>
      <p:sp>
        <p:nvSpPr>
          <p:cNvPr id="9" name="Content Placeholder 2"/>
          <p:cNvSpPr txBox="1">
            <a:spLocks/>
          </p:cNvSpPr>
          <p:nvPr/>
        </p:nvSpPr>
        <p:spPr bwMode="auto">
          <a:xfrm>
            <a:off x="668020" y="3403600"/>
            <a:ext cx="7815580" cy="444500"/>
          </a:xfrm>
          <a:prstGeom prst="rect">
            <a:avLst/>
          </a:prstGeom>
          <a:solidFill>
            <a:schemeClr val="bg1">
              <a:lumMod val="85000"/>
            </a:schemeClr>
          </a:solidFill>
          <a:ln w="9525">
            <a:solidFill>
              <a:schemeClr val="accent3">
                <a:lumMod val="40000"/>
                <a:lumOff val="60000"/>
              </a:schemeClr>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16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4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2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2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2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200">
                <a:solidFill>
                  <a:schemeClr val="tx1"/>
                </a:solidFill>
                <a:latin typeface="+mn-lt"/>
                <a:ea typeface="+mn-ea"/>
                <a:cs typeface="+mn-cs"/>
              </a:defRPr>
            </a:lvl9pPr>
          </a:lstStyle>
          <a:p>
            <a:pPr marL="0" indent="0" algn="ctr">
              <a:buFontTx/>
              <a:buNone/>
            </a:pPr>
            <a:r>
              <a:rPr lang="en-US" i="1" kern="0" dirty="0"/>
              <a:t>VQA models tend to regurgitate answers seen during training</a:t>
            </a:r>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990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440764"/>
          <a:ext cx="8944707" cy="487680"/>
        </p:xfrm>
        <a:graphic>
          <a:graphicData uri="http://schemas.openxmlformats.org/drawingml/2006/table">
            <a:tbl>
              <a:tblPr firstRow="1" bandRow="1"/>
              <a:tblGrid>
                <a:gridCol w="2394368">
                  <a:extLst>
                    <a:ext uri="{9D8B030D-6E8A-4147-A177-3AD203B41FA5}">
                      <a16:colId xmlns:a16="http://schemas.microsoft.com/office/drawing/2014/main" val="20000"/>
                    </a:ext>
                  </a:extLst>
                </a:gridCol>
                <a:gridCol w="6550339">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Test Sample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Nearest Neighbor Training Samples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26" name="Group 25"/>
          <p:cNvGrpSpPr/>
          <p:nvPr/>
        </p:nvGrpSpPr>
        <p:grpSpPr>
          <a:xfrm>
            <a:off x="11884" y="1113011"/>
            <a:ext cx="2693216" cy="3609303"/>
            <a:chOff x="620848" y="20263014"/>
            <a:chExt cx="4337725" cy="6141530"/>
          </a:xfrm>
        </p:grpSpPr>
        <p:pic>
          <p:nvPicPr>
            <p:cNvPr id="27" name="Picture 10"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96446" y="20263014"/>
              <a:ext cx="2438401" cy="1828801"/>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20848" y="22214883"/>
              <a:ext cx="4337725" cy="418966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color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are the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safety cones?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green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F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kumimoji="0" lang="en-US" sz="2200" b="0" i="0" u="none" strike="noStrike" kern="0" cap="none" spc="0" normalizeH="0" baseline="0" noProof="0" dirty="0">
                  <a:ln>
                    <a:noFill/>
                  </a:ln>
                  <a:solidFill>
                    <a:prstClr val="black"/>
                  </a:solidFill>
                  <a:effectLst/>
                  <a:uLnTx/>
                  <a:uFillTx/>
                </a:rPr>
                <a:t>orange </a:t>
              </a:r>
            </a:p>
          </p:txBody>
        </p:sp>
      </p:grpSp>
      <p:sp>
        <p:nvSpPr>
          <p:cNvPr id="13" name="Rectangle 12"/>
          <p:cNvSpPr/>
          <p:nvPr/>
        </p:nvSpPr>
        <p:spPr bwMode="auto">
          <a:xfrm>
            <a:off x="3508930" y="547635"/>
            <a:ext cx="5047013" cy="35626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Rectangle 15"/>
          <p:cNvSpPr/>
          <p:nvPr/>
        </p:nvSpPr>
        <p:spPr bwMode="auto">
          <a:xfrm>
            <a:off x="302838" y="3582490"/>
            <a:ext cx="2046662" cy="451262"/>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Rectangle 16"/>
          <p:cNvSpPr/>
          <p:nvPr/>
        </p:nvSpPr>
        <p:spPr bwMode="auto">
          <a:xfrm>
            <a:off x="125772" y="4155154"/>
            <a:ext cx="2579328" cy="914193"/>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 name="Slide Number Placeholder 3"/>
          <p:cNvSpPr>
            <a:spLocks noGrp="1"/>
          </p:cNvSpPr>
          <p:nvPr>
            <p:ph type="sldNum" sz="quarter" idx="12"/>
          </p:nvPr>
        </p:nvSpPr>
        <p:spPr/>
        <p:txBody>
          <a:bodyPr/>
          <a:lstStyle/>
          <a:p>
            <a:fld id="{FA6F076C-A2A4-4E2C-A756-CB59CEC92C6A}" type="slidenum">
              <a:rPr lang="en-US" smtClean="0"/>
              <a:t>35</a:t>
            </a:fld>
            <a:endParaRPr lang="en-US" dirty="0"/>
          </a:p>
        </p:txBody>
      </p:sp>
      <p:sp>
        <p:nvSpPr>
          <p:cNvPr id="10" name="TextBox 9"/>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86945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440764"/>
          <a:ext cx="8944707" cy="487680"/>
        </p:xfrm>
        <a:graphic>
          <a:graphicData uri="http://schemas.openxmlformats.org/drawingml/2006/table">
            <a:tbl>
              <a:tblPr firstRow="1" bandRow="1"/>
              <a:tblGrid>
                <a:gridCol w="2394368">
                  <a:extLst>
                    <a:ext uri="{9D8B030D-6E8A-4147-A177-3AD203B41FA5}">
                      <a16:colId xmlns:a16="http://schemas.microsoft.com/office/drawing/2014/main" val="20000"/>
                    </a:ext>
                  </a:extLst>
                </a:gridCol>
                <a:gridCol w="6550339">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Test Sample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Nearest Neighbor Training Samples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26" name="Group 25"/>
          <p:cNvGrpSpPr/>
          <p:nvPr/>
        </p:nvGrpSpPr>
        <p:grpSpPr>
          <a:xfrm>
            <a:off x="11884" y="1113011"/>
            <a:ext cx="2693216" cy="3609303"/>
            <a:chOff x="620848" y="20263014"/>
            <a:chExt cx="4337725" cy="6141530"/>
          </a:xfrm>
        </p:grpSpPr>
        <p:pic>
          <p:nvPicPr>
            <p:cNvPr id="27" name="Picture 10"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96446" y="20263014"/>
              <a:ext cx="2438401" cy="1828801"/>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20848" y="22214883"/>
              <a:ext cx="4337725" cy="418966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color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are the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safety cones?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green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F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kumimoji="0" lang="en-US" sz="2200" b="0" i="0" u="none" strike="noStrike" kern="0" cap="none" spc="0" normalizeH="0" baseline="0" noProof="0" dirty="0">
                  <a:ln>
                    <a:noFill/>
                  </a:ln>
                  <a:solidFill>
                    <a:prstClr val="black"/>
                  </a:solidFill>
                  <a:effectLst/>
                  <a:uLnTx/>
                  <a:uFillTx/>
                </a:rPr>
                <a:t>orange </a:t>
              </a:r>
            </a:p>
          </p:txBody>
        </p:sp>
      </p:grpSp>
      <p:sp>
        <p:nvSpPr>
          <p:cNvPr id="4" name="Slide Number Placeholder 3"/>
          <p:cNvSpPr>
            <a:spLocks noGrp="1"/>
          </p:cNvSpPr>
          <p:nvPr>
            <p:ph type="sldNum" sz="quarter" idx="12"/>
          </p:nvPr>
        </p:nvSpPr>
        <p:spPr/>
        <p:txBody>
          <a:bodyPr/>
          <a:lstStyle/>
          <a:p>
            <a:fld id="{FA6F076C-A2A4-4E2C-A756-CB59CEC92C6A}" type="slidenum">
              <a:rPr lang="en-US" smtClean="0"/>
              <a:t>36</a:t>
            </a:fld>
            <a:endParaRPr lang="en-US" dirty="0"/>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577068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440764"/>
          <a:ext cx="8944707" cy="487680"/>
        </p:xfrm>
        <a:graphic>
          <a:graphicData uri="http://schemas.openxmlformats.org/drawingml/2006/table">
            <a:tbl>
              <a:tblPr firstRow="1" bandRow="1"/>
              <a:tblGrid>
                <a:gridCol w="2394368">
                  <a:extLst>
                    <a:ext uri="{9D8B030D-6E8A-4147-A177-3AD203B41FA5}">
                      <a16:colId xmlns:a16="http://schemas.microsoft.com/office/drawing/2014/main" val="20000"/>
                    </a:ext>
                  </a:extLst>
                </a:gridCol>
                <a:gridCol w="6550339">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Test Sample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Nearest Neighbor Training Samples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26" name="Group 25"/>
          <p:cNvGrpSpPr/>
          <p:nvPr/>
        </p:nvGrpSpPr>
        <p:grpSpPr>
          <a:xfrm>
            <a:off x="11884" y="1113011"/>
            <a:ext cx="2693216" cy="3609303"/>
            <a:chOff x="620848" y="20263014"/>
            <a:chExt cx="4337725" cy="6141530"/>
          </a:xfrm>
        </p:grpSpPr>
        <p:pic>
          <p:nvPicPr>
            <p:cNvPr id="27" name="Picture 10"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96446" y="20263014"/>
              <a:ext cx="2438401" cy="1828801"/>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20848" y="22214883"/>
              <a:ext cx="4337725" cy="418966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color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are the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safety cones?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green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F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kumimoji="0" lang="en-US" sz="2200" b="0" i="0" u="none" strike="noStrike" kern="0" cap="none" spc="0" normalizeH="0" baseline="0" noProof="0" dirty="0">
                  <a:ln>
                    <a:noFill/>
                  </a:ln>
                  <a:solidFill>
                    <a:prstClr val="black"/>
                  </a:solidFill>
                  <a:effectLst/>
                  <a:uLnTx/>
                  <a:uFillTx/>
                </a:rPr>
                <a:t>orange </a:t>
              </a:r>
            </a:p>
          </p:txBody>
        </p:sp>
      </p:grpSp>
      <p:sp>
        <p:nvSpPr>
          <p:cNvPr id="4" name="Slide Number Placeholder 3"/>
          <p:cNvSpPr>
            <a:spLocks noGrp="1"/>
          </p:cNvSpPr>
          <p:nvPr>
            <p:ph type="sldNum" sz="quarter" idx="12"/>
          </p:nvPr>
        </p:nvSpPr>
        <p:spPr/>
        <p:txBody>
          <a:bodyPr/>
          <a:lstStyle/>
          <a:p>
            <a:fld id="{FA6F076C-A2A4-4E2C-A756-CB59CEC92C6A}" type="slidenum">
              <a:rPr lang="en-US" smtClean="0"/>
              <a:t>37</a:t>
            </a:fld>
            <a:endParaRPr lang="en-US" dirty="0"/>
          </a:p>
        </p:txBody>
      </p:sp>
      <p:pic>
        <p:nvPicPr>
          <p:cNvPr id="9" name="Picture 12" descr="Sorry! :("/>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91576" y="1106225"/>
            <a:ext cx="1734368" cy="1074764"/>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882313" y="2260101"/>
            <a:ext cx="2352893" cy="178510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color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are the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cones?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orange</a:t>
            </a:r>
            <a:endParaRPr kumimoji="0" lang="en-US" sz="2200" b="0" i="0" u="none" strike="noStrike" kern="0" cap="none" spc="0" normalizeH="0" baseline="0" noProof="0" dirty="0">
              <a:ln>
                <a:solidFill>
                  <a:sysClr val="windowText" lastClr="000000"/>
                </a:solidFill>
              </a:ln>
              <a:solidFill>
                <a:prstClr val="black"/>
              </a:solidFill>
              <a:effectLst/>
              <a:uLnTx/>
              <a:uFillTx/>
            </a:endParaRPr>
          </a:p>
        </p:txBody>
      </p:sp>
      <p:sp>
        <p:nvSpPr>
          <p:cNvPr id="11" name="TextBox 10"/>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368639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440764"/>
          <a:ext cx="8944707" cy="487680"/>
        </p:xfrm>
        <a:graphic>
          <a:graphicData uri="http://schemas.openxmlformats.org/drawingml/2006/table">
            <a:tbl>
              <a:tblPr firstRow="1" bandRow="1"/>
              <a:tblGrid>
                <a:gridCol w="2394368">
                  <a:extLst>
                    <a:ext uri="{9D8B030D-6E8A-4147-A177-3AD203B41FA5}">
                      <a16:colId xmlns:a16="http://schemas.microsoft.com/office/drawing/2014/main" val="20000"/>
                    </a:ext>
                  </a:extLst>
                </a:gridCol>
                <a:gridCol w="6550339">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Test Sample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Nearest Neighbor Training Samples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26" name="Group 25"/>
          <p:cNvGrpSpPr/>
          <p:nvPr/>
        </p:nvGrpSpPr>
        <p:grpSpPr>
          <a:xfrm>
            <a:off x="11884" y="1113011"/>
            <a:ext cx="2693216" cy="3609303"/>
            <a:chOff x="620848" y="20263014"/>
            <a:chExt cx="4337725" cy="6141530"/>
          </a:xfrm>
        </p:grpSpPr>
        <p:pic>
          <p:nvPicPr>
            <p:cNvPr id="27" name="Picture 10"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96446" y="20263014"/>
              <a:ext cx="2438401" cy="1828801"/>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20848" y="22214883"/>
              <a:ext cx="4337725" cy="418966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color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are the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safety cones?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green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F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kumimoji="0" lang="en-US" sz="2200" b="0" i="0" u="none" strike="noStrike" kern="0" cap="none" spc="0" normalizeH="0" baseline="0" noProof="0" dirty="0">
                  <a:ln>
                    <a:noFill/>
                  </a:ln>
                  <a:solidFill>
                    <a:prstClr val="black"/>
                  </a:solidFill>
                  <a:effectLst/>
                  <a:uLnTx/>
                  <a:uFillTx/>
                </a:rPr>
                <a:t>orange </a:t>
              </a:r>
            </a:p>
          </p:txBody>
        </p:sp>
      </p:grpSp>
      <p:sp>
        <p:nvSpPr>
          <p:cNvPr id="4" name="Slide Number Placeholder 3"/>
          <p:cNvSpPr>
            <a:spLocks noGrp="1"/>
          </p:cNvSpPr>
          <p:nvPr>
            <p:ph type="sldNum" sz="quarter" idx="12"/>
          </p:nvPr>
        </p:nvSpPr>
        <p:spPr/>
        <p:txBody>
          <a:bodyPr/>
          <a:lstStyle/>
          <a:p>
            <a:fld id="{FA6F076C-A2A4-4E2C-A756-CB59CEC92C6A}" type="slidenum">
              <a:rPr lang="en-US" smtClean="0"/>
              <a:t>38</a:t>
            </a:fld>
            <a:endParaRPr lang="en-US" dirty="0"/>
          </a:p>
        </p:txBody>
      </p:sp>
      <p:pic>
        <p:nvPicPr>
          <p:cNvPr id="9" name="Picture 12" descr="Sorry! :("/>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91576" y="1106225"/>
            <a:ext cx="1734368" cy="1074764"/>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882313" y="2260101"/>
            <a:ext cx="2352893" cy="178510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color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are the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cones?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orange</a:t>
            </a:r>
            <a:endParaRPr kumimoji="0" lang="en-US" sz="2200" b="0" i="0" u="none" strike="noStrike" kern="0" cap="none" spc="0" normalizeH="0" baseline="0" noProof="0" dirty="0">
              <a:ln>
                <a:solidFill>
                  <a:sysClr val="windowText" lastClr="000000"/>
                </a:solidFill>
              </a:ln>
              <a:solidFill>
                <a:prstClr val="black"/>
              </a:solidFill>
              <a:effectLst/>
              <a:uLnTx/>
              <a:uFillTx/>
            </a:endParaRPr>
          </a:p>
        </p:txBody>
      </p:sp>
      <p:pic>
        <p:nvPicPr>
          <p:cNvPr id="11" name="Picture 16" descr="Sorry! :("/>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662622" y="1102681"/>
            <a:ext cx="757571" cy="1074764"/>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63487" y="2263346"/>
            <a:ext cx="2352894" cy="21236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color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is the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cone? </a:t>
            </a:r>
            <a:endParaRPr kumimoji="0" lang="en-US" sz="2200" b="1"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orange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solidFill>
              <a:effectLst/>
              <a:uLnTx/>
              <a:uFillTx/>
            </a:endParaRPr>
          </a:p>
        </p:txBody>
      </p:sp>
      <p:sp>
        <p:nvSpPr>
          <p:cNvPr id="13" name="TextBox 12"/>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353177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440764"/>
          <a:ext cx="8944707" cy="487680"/>
        </p:xfrm>
        <a:graphic>
          <a:graphicData uri="http://schemas.openxmlformats.org/drawingml/2006/table">
            <a:tbl>
              <a:tblPr firstRow="1" bandRow="1"/>
              <a:tblGrid>
                <a:gridCol w="2394368">
                  <a:extLst>
                    <a:ext uri="{9D8B030D-6E8A-4147-A177-3AD203B41FA5}">
                      <a16:colId xmlns:a16="http://schemas.microsoft.com/office/drawing/2014/main" val="20000"/>
                    </a:ext>
                  </a:extLst>
                </a:gridCol>
                <a:gridCol w="6550339">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Test Sample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Nearest Neighbor Training Samples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26" name="Group 25"/>
          <p:cNvGrpSpPr/>
          <p:nvPr/>
        </p:nvGrpSpPr>
        <p:grpSpPr>
          <a:xfrm>
            <a:off x="11884" y="1113011"/>
            <a:ext cx="2693216" cy="3609303"/>
            <a:chOff x="620848" y="20263014"/>
            <a:chExt cx="4337725" cy="6141530"/>
          </a:xfrm>
        </p:grpSpPr>
        <p:pic>
          <p:nvPicPr>
            <p:cNvPr id="27" name="Picture 10"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96446" y="20263014"/>
              <a:ext cx="2438401" cy="1828801"/>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20848" y="22214883"/>
              <a:ext cx="4337725" cy="418966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color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are the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safety cones?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green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F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kumimoji="0" lang="en-US" sz="2200" b="0" i="0" u="none" strike="noStrike" kern="0" cap="none" spc="0" normalizeH="0" baseline="0" noProof="0" dirty="0">
                  <a:ln>
                    <a:noFill/>
                  </a:ln>
                  <a:solidFill>
                    <a:prstClr val="black"/>
                  </a:solidFill>
                  <a:effectLst/>
                  <a:uLnTx/>
                  <a:uFillTx/>
                </a:rPr>
                <a:t>orange </a:t>
              </a:r>
            </a:p>
          </p:txBody>
        </p:sp>
      </p:grpSp>
      <p:sp>
        <p:nvSpPr>
          <p:cNvPr id="4" name="Slide Number Placeholder 3"/>
          <p:cNvSpPr>
            <a:spLocks noGrp="1"/>
          </p:cNvSpPr>
          <p:nvPr>
            <p:ph type="sldNum" sz="quarter" idx="12"/>
          </p:nvPr>
        </p:nvSpPr>
        <p:spPr/>
        <p:txBody>
          <a:bodyPr/>
          <a:lstStyle/>
          <a:p>
            <a:fld id="{FA6F076C-A2A4-4E2C-A756-CB59CEC92C6A}" type="slidenum">
              <a:rPr lang="en-US" smtClean="0"/>
              <a:t>39</a:t>
            </a:fld>
            <a:endParaRPr lang="en-US" dirty="0"/>
          </a:p>
        </p:txBody>
      </p:sp>
      <p:pic>
        <p:nvPicPr>
          <p:cNvPr id="9" name="Picture 12" descr="Sorry! :("/>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91576" y="1106225"/>
            <a:ext cx="1734368" cy="1074764"/>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882313" y="2260101"/>
            <a:ext cx="2352893" cy="178510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color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are the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cones?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orange</a:t>
            </a:r>
            <a:endParaRPr kumimoji="0" lang="en-US" sz="2200" b="0" i="0" u="none" strike="noStrike" kern="0" cap="none" spc="0" normalizeH="0" baseline="0" noProof="0" dirty="0">
              <a:ln>
                <a:solidFill>
                  <a:sysClr val="windowText" lastClr="000000"/>
                </a:solidFill>
              </a:ln>
              <a:solidFill>
                <a:prstClr val="black"/>
              </a:solidFill>
              <a:effectLst/>
              <a:uLnTx/>
              <a:uFillTx/>
            </a:endParaRPr>
          </a:p>
        </p:txBody>
      </p:sp>
      <p:pic>
        <p:nvPicPr>
          <p:cNvPr id="11" name="Picture 16" descr="Sorry! :("/>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662622" y="1102681"/>
            <a:ext cx="757571" cy="1074764"/>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63487" y="2263346"/>
            <a:ext cx="2352894" cy="212365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color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is the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cone? </a:t>
            </a:r>
            <a:endParaRPr kumimoji="0" lang="en-US" sz="2200" b="1"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orange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solidFill>
              <a:effectLst/>
              <a:uLnTx/>
              <a:uFillTx/>
            </a:endParaRPr>
          </a:p>
        </p:txBody>
      </p:sp>
      <p:pic>
        <p:nvPicPr>
          <p:cNvPr id="13" name="Picture 14" descr="Sorry! :("/>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198681" y="1108791"/>
            <a:ext cx="1701874" cy="1074764"/>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873170" y="2265852"/>
            <a:ext cx="2352893" cy="178510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79646">
                    <a:lumMod val="75000"/>
                  </a:srgbClr>
                </a:solidFill>
                <a:effectLst/>
                <a:uLnTx/>
                <a:uFillTx/>
              </a:rPr>
              <a:t>Q: </a:t>
            </a:r>
            <a:r>
              <a:rPr kumimoji="0" lang="en-US" sz="2200" b="0" i="0" u="none" strike="noStrike" kern="0" cap="none" spc="0" normalizeH="0" baseline="0" noProof="0" dirty="0">
                <a:ln>
                  <a:noFill/>
                </a:ln>
                <a:solidFill>
                  <a:prstClr val="black"/>
                </a:solidFill>
                <a:effectLst/>
                <a:uLnTx/>
                <a:uFillTx/>
              </a:rPr>
              <a:t>What color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are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the cones?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00B05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orange</a:t>
            </a:r>
          </a:p>
        </p:txBody>
      </p:sp>
      <p:sp>
        <p:nvSpPr>
          <p:cNvPr id="15" name="TextBox 14"/>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445316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a:t>Slide credit: Devi Parikh</a:t>
            </a:r>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a:t>“Color College Avenue”, Blacksburg, VA, May 2012</a:t>
            </a:r>
          </a:p>
        </p:txBody>
      </p:sp>
      <p:sp>
        <p:nvSpPr>
          <p:cNvPr id="2" name="Slide Number Placeholder 1"/>
          <p:cNvSpPr>
            <a:spLocks noGrp="1"/>
          </p:cNvSpPr>
          <p:nvPr>
            <p:ph type="sldNum" sz="quarter" idx="12"/>
          </p:nvPr>
        </p:nvSpPr>
        <p:spPr/>
        <p:txBody>
          <a:bodyPr/>
          <a:lstStyle/>
          <a:p>
            <a:fld id="{C8756881-B0E8-F143-BBCC-9E260CA8BD35}" type="slidenum">
              <a:rPr lang="en-US" smtClean="0"/>
              <a:t>4</a:t>
            </a:fld>
            <a:endParaRPr lang="en-US" dirty="0"/>
          </a:p>
        </p:txBody>
      </p:sp>
      <p:sp>
        <p:nvSpPr>
          <p:cNvPr id="8" name="Rectangle 2"/>
          <p:cNvSpPr txBox="1">
            <a:spLocks noChangeArrowheads="1"/>
          </p:cNvSpPr>
          <p:nvPr/>
        </p:nvSpPr>
        <p:spPr bwMode="auto">
          <a:xfrm>
            <a:off x="0" y="0"/>
            <a:ext cx="9144000" cy="1211738"/>
          </a:xfrm>
          <a:prstGeom prst="rect">
            <a:avLst/>
          </a:prstGeom>
          <a:solidFill>
            <a:schemeClr val="bg1"/>
          </a:solidFill>
          <a:ln w="9525">
            <a:noFill/>
            <a:miter lim="800000"/>
            <a:headEnd/>
            <a:tailEnd/>
          </a:ln>
        </p:spPr>
        <p:txBody>
          <a:bodyPr anchor="ctr">
            <a:prstTxWarp prst="textNoShape">
              <a:avLst/>
            </a:prstTxWarp>
          </a:bodyPr>
          <a:lstStyle/>
          <a:p>
            <a:pPr algn="ctr"/>
            <a:r>
              <a:rPr lang="en-US" sz="4000" dirty="0">
                <a:solidFill>
                  <a:srgbClr val="FF0000"/>
                </a:solidFill>
              </a:rPr>
              <a:t>It was a great event! It brought families out, and the whole community together.</a:t>
            </a:r>
          </a:p>
        </p:txBody>
      </p:sp>
    </p:spTree>
    <p:extLst>
      <p:ext uri="{BB962C8B-B14F-4D97-AF65-F5344CB8AC3E}">
        <p14:creationId xmlns:p14="http://schemas.microsoft.com/office/powerpoint/2010/main" val="39263855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1828798" y="1569236"/>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defTabSz="1333500">
              <a:lnSpc>
                <a:spcPct val="90000"/>
              </a:lnSpc>
              <a:spcBef>
                <a:spcPct val="0"/>
              </a:spcBef>
              <a:spcAft>
                <a:spcPct val="35000"/>
              </a:spcAft>
            </a:pPr>
            <a:r>
              <a:rPr lang="en-US" sz="3000" dirty="0">
                <a:solidFill>
                  <a:prstClr val="white"/>
                </a:solidFill>
              </a:rPr>
              <a:t>Do VQA models </a:t>
            </a:r>
            <a:br>
              <a:rPr lang="en-US" sz="3000" dirty="0">
                <a:solidFill>
                  <a:prstClr val="white"/>
                </a:solidFill>
              </a:rPr>
            </a:br>
            <a:r>
              <a:rPr lang="en-US" sz="3000" dirty="0">
                <a:solidFill>
                  <a:prstClr val="white"/>
                </a:solidFill>
              </a:rPr>
              <a:t>generalize to novel instances?</a:t>
            </a:r>
          </a:p>
        </p:txBody>
      </p:sp>
      <p:sp>
        <p:nvSpPr>
          <p:cNvPr id="9" name="Freeform 8"/>
          <p:cNvSpPr/>
          <p:nvPr/>
        </p:nvSpPr>
        <p:spPr>
          <a:xfrm>
            <a:off x="1828797" y="3005515"/>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a:r>
              <a:rPr lang="en-US" sz="3000" dirty="0">
                <a:solidFill>
                  <a:prstClr val="white"/>
                </a:solidFill>
              </a:rPr>
              <a:t>Do VQA models </a:t>
            </a:r>
          </a:p>
          <a:p>
            <a:pPr algn="ctr"/>
            <a:r>
              <a:rPr lang="en-US" sz="3000" dirty="0">
                <a:solidFill>
                  <a:prstClr val="white"/>
                </a:solidFill>
              </a:rPr>
              <a:t>‘listen’ to the entire question?</a:t>
            </a:r>
          </a:p>
        </p:txBody>
      </p:sp>
      <p:sp>
        <p:nvSpPr>
          <p:cNvPr id="11" name="Freeform 10"/>
          <p:cNvSpPr/>
          <p:nvPr/>
        </p:nvSpPr>
        <p:spPr>
          <a:xfrm>
            <a:off x="1828798" y="4431528"/>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a:r>
              <a:rPr lang="en-US" sz="3000" dirty="0">
                <a:solidFill>
                  <a:prstClr val="white"/>
                </a:solidFill>
              </a:rPr>
              <a:t>Do VQA models </a:t>
            </a:r>
          </a:p>
          <a:p>
            <a:pPr algn="ctr"/>
            <a:r>
              <a:rPr lang="en-US" sz="3000" dirty="0">
                <a:solidFill>
                  <a:prstClr val="white"/>
                </a:solidFill>
              </a:rPr>
              <a:t>really ‘look’ at the image?</a:t>
            </a:r>
          </a:p>
        </p:txBody>
      </p:sp>
      <p:sp>
        <p:nvSpPr>
          <p:cNvPr id="15" name="Rectangle 14"/>
          <p:cNvSpPr/>
          <p:nvPr/>
        </p:nvSpPr>
        <p:spPr bwMode="auto">
          <a:xfrm>
            <a:off x="1454224" y="4153359"/>
            <a:ext cx="6235547" cy="1739853"/>
          </a:xfrm>
          <a:prstGeom prst="rect">
            <a:avLst/>
          </a:prstGeom>
          <a:solidFill>
            <a:schemeClr val="bg1">
              <a:alpha val="80000"/>
            </a:schemeClr>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50000"/>
              </a:spcBef>
              <a:spcAft>
                <a:spcPct val="0"/>
              </a:spcAft>
            </a:pPr>
            <a:endParaRPr lang="en-US" sz="1200">
              <a:solidFill>
                <a:prstClr val="black"/>
              </a:solidFill>
              <a:latin typeface="Arial" pitchFamily="-112" charset="0"/>
              <a:ea typeface="ＭＳ Ｐゴシック" pitchFamily="-112" charset="-128"/>
              <a:cs typeface="ＭＳ Ｐゴシック" pitchFamily="-112" charset="-128"/>
            </a:endParaRPr>
          </a:p>
        </p:txBody>
      </p:sp>
      <p:sp>
        <p:nvSpPr>
          <p:cNvPr id="8" name="Rectangle 7"/>
          <p:cNvSpPr/>
          <p:nvPr/>
        </p:nvSpPr>
        <p:spPr bwMode="auto">
          <a:xfrm>
            <a:off x="1454224" y="1325175"/>
            <a:ext cx="6235547" cy="1267507"/>
          </a:xfrm>
          <a:prstGeom prst="rect">
            <a:avLst/>
          </a:prstGeom>
          <a:solidFill>
            <a:schemeClr val="bg1">
              <a:alpha val="80000"/>
            </a:schemeClr>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50000"/>
              </a:spcBef>
              <a:spcAft>
                <a:spcPct val="0"/>
              </a:spcAft>
            </a:pPr>
            <a:endParaRPr lang="en-US" sz="1200" dirty="0">
              <a:solidFill>
                <a:prstClr val="black"/>
              </a:solidFill>
              <a:latin typeface="Arial" pitchFamily="-112" charset="0"/>
              <a:ea typeface="ＭＳ Ｐゴシック" pitchFamily="-112" charset="-128"/>
              <a:cs typeface="ＭＳ Ｐゴシック" pitchFamily="-112" charset="-128"/>
            </a:endParaRPr>
          </a:p>
        </p:txBody>
      </p:sp>
      <p:sp>
        <p:nvSpPr>
          <p:cNvPr id="5" name="Slide Number Placeholder 4"/>
          <p:cNvSpPr>
            <a:spLocks noGrp="1"/>
          </p:cNvSpPr>
          <p:nvPr>
            <p:ph type="sldNum" sz="quarter" idx="12"/>
          </p:nvPr>
        </p:nvSpPr>
        <p:spPr/>
        <p:txBody>
          <a:bodyPr/>
          <a:lstStyle/>
          <a:p>
            <a:fld id="{FA6F076C-A2A4-4E2C-A756-CB59CEC92C6A}" type="slidenum">
              <a:rPr lang="en-US" smtClean="0"/>
              <a:t>40</a:t>
            </a:fld>
            <a:endParaRPr lang="en-US" dirty="0"/>
          </a:p>
        </p:txBody>
      </p:sp>
      <p:sp>
        <p:nvSpPr>
          <p:cNvPr id="10" name="TextBox 9"/>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880148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rPr>
              <a:t>Listening to the Entire Question</a:t>
            </a:r>
            <a:endParaRPr lang="en-US" dirty="0"/>
          </a:p>
        </p:txBody>
      </p:sp>
      <p:sp>
        <p:nvSpPr>
          <p:cNvPr id="3" name="Content Placeholder 2"/>
          <p:cNvSpPr>
            <a:spLocks noGrp="1"/>
          </p:cNvSpPr>
          <p:nvPr>
            <p:ph idx="1"/>
          </p:nvPr>
        </p:nvSpPr>
        <p:spPr>
          <a:xfrm>
            <a:off x="685800" y="114300"/>
            <a:ext cx="7772400" cy="5257800"/>
          </a:xfrm>
        </p:spPr>
        <p:txBody>
          <a:bodyPr/>
          <a:lstStyle/>
          <a:p>
            <a:pPr marL="0" indent="0">
              <a:buNone/>
            </a:pPr>
            <a:endParaRPr lang="en-US" dirty="0"/>
          </a:p>
          <a:p>
            <a:pPr marL="0" indent="0">
              <a:buNone/>
            </a:pPr>
            <a:endParaRPr lang="en-US" b="1" dirty="0"/>
          </a:p>
        </p:txBody>
      </p:sp>
      <p:grpSp>
        <p:nvGrpSpPr>
          <p:cNvPr id="4" name="Group 3"/>
          <p:cNvGrpSpPr/>
          <p:nvPr/>
        </p:nvGrpSpPr>
        <p:grpSpPr>
          <a:xfrm>
            <a:off x="4578503" y="2162682"/>
            <a:ext cx="4751530" cy="2830606"/>
            <a:chOff x="5327650" y="3521891"/>
            <a:chExt cx="4751530" cy="2830606"/>
          </a:xfrm>
        </p:grpSpPr>
        <p:sp>
          <p:nvSpPr>
            <p:cNvPr id="5" name="TextBox 4"/>
            <p:cNvSpPr txBox="1"/>
            <p:nvPr/>
          </p:nvSpPr>
          <p:spPr>
            <a:xfrm>
              <a:off x="5342660" y="3521891"/>
              <a:ext cx="3644900" cy="430887"/>
            </a:xfrm>
            <a:prstGeom prst="rect">
              <a:avLst/>
            </a:prstGeom>
            <a:noFill/>
          </p:spPr>
          <p:txBody>
            <a:bodyPr wrap="square" rtlCol="0">
              <a:spAutoFit/>
            </a:bodyPr>
            <a:lstStyle/>
            <a:p>
              <a:r>
                <a:rPr kumimoji="0" lang="en-US" sz="2200" b="0" i="0" u="none" strike="noStrike" kern="0" cap="none" spc="0" normalizeH="0" baseline="0" noProof="0" dirty="0">
                  <a:ln>
                    <a:noFill/>
                  </a:ln>
                  <a:solidFill>
                    <a:srgbClr val="F79646">
                      <a:lumMod val="75000"/>
                    </a:srgbClr>
                  </a:solidFill>
                  <a:effectLst/>
                  <a:uLnTx/>
                  <a:uFillTx/>
                </a:rPr>
                <a:t>Q: </a:t>
              </a:r>
              <a:r>
                <a:rPr lang="en-US" sz="2200" dirty="0"/>
                <a:t>How many horses</a:t>
              </a:r>
            </a:p>
          </p:txBody>
        </p:sp>
        <p:sp>
          <p:nvSpPr>
            <p:cNvPr id="6" name="TextBox 5"/>
            <p:cNvSpPr txBox="1"/>
            <p:nvPr/>
          </p:nvSpPr>
          <p:spPr>
            <a:xfrm>
              <a:off x="5342660" y="3926908"/>
              <a:ext cx="3644900" cy="430887"/>
            </a:xfrm>
            <a:prstGeom prst="rect">
              <a:avLst/>
            </a:prstGeom>
            <a:noFill/>
          </p:spPr>
          <p:txBody>
            <a:bodyPr wrap="square" rtlCol="0">
              <a:spAutoFit/>
            </a:bodyPr>
            <a:lstStyle/>
            <a:p>
              <a:r>
                <a:rPr kumimoji="0" lang="en-US" sz="2200" b="0" i="0" u="none" strike="noStrike" kern="0" cap="none" spc="0" normalizeH="0" baseline="0" noProof="0" dirty="0">
                  <a:ln>
                    <a:noFill/>
                  </a:ln>
                  <a:solidFill>
                    <a:srgbClr val="F79646">
                      <a:lumMod val="75000"/>
                    </a:srgbClr>
                  </a:solidFill>
                  <a:effectLst/>
                  <a:uLnTx/>
                  <a:uFillTx/>
                </a:rPr>
                <a:t>Q: </a:t>
              </a:r>
              <a:r>
                <a:rPr lang="en-US" sz="2200" dirty="0"/>
                <a:t>How many horses are</a:t>
              </a:r>
            </a:p>
          </p:txBody>
        </p:sp>
        <p:sp>
          <p:nvSpPr>
            <p:cNvPr id="7" name="TextBox 6"/>
            <p:cNvSpPr txBox="1"/>
            <p:nvPr/>
          </p:nvSpPr>
          <p:spPr>
            <a:xfrm>
              <a:off x="5327650" y="4331925"/>
              <a:ext cx="3644900" cy="430887"/>
            </a:xfrm>
            <a:prstGeom prst="rect">
              <a:avLst/>
            </a:prstGeom>
            <a:noFill/>
          </p:spPr>
          <p:txBody>
            <a:bodyPr wrap="square" rtlCol="0">
              <a:spAutoFit/>
            </a:bodyPr>
            <a:lstStyle/>
            <a:p>
              <a:r>
                <a:rPr kumimoji="0" lang="en-US" sz="2200" b="0" i="0" u="none" strike="noStrike" kern="0" cap="none" spc="0" normalizeH="0" baseline="0" noProof="0" dirty="0">
                  <a:ln>
                    <a:noFill/>
                  </a:ln>
                  <a:solidFill>
                    <a:srgbClr val="F79646">
                      <a:lumMod val="75000"/>
                    </a:srgbClr>
                  </a:solidFill>
                  <a:effectLst/>
                  <a:uLnTx/>
                  <a:uFillTx/>
                </a:rPr>
                <a:t>Q: </a:t>
              </a:r>
              <a:r>
                <a:rPr lang="en-US" sz="2200" dirty="0"/>
                <a:t>How many horses are on</a:t>
              </a:r>
            </a:p>
          </p:txBody>
        </p:sp>
        <p:sp>
          <p:nvSpPr>
            <p:cNvPr id="8" name="TextBox 7"/>
            <p:cNvSpPr txBox="1"/>
            <p:nvPr/>
          </p:nvSpPr>
          <p:spPr>
            <a:xfrm>
              <a:off x="5342658" y="5222935"/>
              <a:ext cx="4563963" cy="430887"/>
            </a:xfrm>
            <a:prstGeom prst="rect">
              <a:avLst/>
            </a:prstGeom>
            <a:noFill/>
          </p:spPr>
          <p:txBody>
            <a:bodyPr wrap="square" rtlCol="0">
              <a:spAutoFit/>
            </a:bodyPr>
            <a:lstStyle/>
            <a:p>
              <a:r>
                <a:rPr kumimoji="0" lang="en-US" sz="2200" b="0" i="0" u="none" strike="noStrike" kern="0" cap="none" spc="0" normalizeH="0" baseline="0" noProof="0" dirty="0">
                  <a:ln>
                    <a:noFill/>
                  </a:ln>
                  <a:solidFill>
                    <a:srgbClr val="F79646">
                      <a:lumMod val="75000"/>
                    </a:srgbClr>
                  </a:solidFill>
                  <a:effectLst/>
                  <a:uLnTx/>
                  <a:uFillTx/>
                </a:rPr>
                <a:t>Q: </a:t>
              </a:r>
              <a:r>
                <a:rPr lang="en-US" sz="2200" dirty="0"/>
                <a:t>How many horses are on the beach</a:t>
              </a:r>
            </a:p>
          </p:txBody>
        </p:sp>
        <p:sp>
          <p:nvSpPr>
            <p:cNvPr id="9" name="TextBox 8"/>
            <p:cNvSpPr txBox="1"/>
            <p:nvPr/>
          </p:nvSpPr>
          <p:spPr>
            <a:xfrm>
              <a:off x="5342660" y="4742028"/>
              <a:ext cx="3817458" cy="430887"/>
            </a:xfrm>
            <a:prstGeom prst="rect">
              <a:avLst/>
            </a:prstGeom>
            <a:noFill/>
          </p:spPr>
          <p:txBody>
            <a:bodyPr wrap="square" rtlCol="0">
              <a:spAutoFit/>
            </a:bodyPr>
            <a:lstStyle/>
            <a:p>
              <a:r>
                <a:rPr kumimoji="0" lang="en-US" sz="2200" b="0" i="0" u="none" strike="noStrike" kern="0" cap="none" spc="0" normalizeH="0" baseline="0" noProof="0" dirty="0">
                  <a:ln>
                    <a:noFill/>
                  </a:ln>
                  <a:solidFill>
                    <a:srgbClr val="F79646">
                      <a:lumMod val="75000"/>
                    </a:srgbClr>
                  </a:solidFill>
                  <a:effectLst/>
                  <a:uLnTx/>
                  <a:uFillTx/>
                </a:rPr>
                <a:t>Q: </a:t>
              </a:r>
              <a:r>
                <a:rPr lang="en-US" sz="2200" dirty="0"/>
                <a:t>How many horses are on the</a:t>
              </a:r>
            </a:p>
          </p:txBody>
        </p:sp>
        <p:sp>
          <p:nvSpPr>
            <p:cNvPr id="10" name="TextBox 9"/>
            <p:cNvSpPr txBox="1"/>
            <p:nvPr/>
          </p:nvSpPr>
          <p:spPr>
            <a:xfrm>
              <a:off x="5342659" y="5921610"/>
              <a:ext cx="4736521" cy="430887"/>
            </a:xfrm>
            <a:prstGeom prst="rect">
              <a:avLst/>
            </a:prstGeom>
            <a:noFill/>
          </p:spPr>
          <p:txBody>
            <a:bodyPr wrap="square" rtlCol="0">
              <a:spAutoFit/>
            </a:bodyPr>
            <a:lstStyle/>
            <a:p>
              <a:r>
                <a:rPr kumimoji="0" lang="en-US" sz="2200" b="0" i="0" u="none" strike="noStrike" kern="0" cap="none" spc="0" normalizeH="0" baseline="0" noProof="0" dirty="0">
                  <a:ln>
                    <a:noFill/>
                  </a:ln>
                  <a:solidFill>
                    <a:srgbClr val="F79646">
                      <a:lumMod val="75000"/>
                    </a:srgbClr>
                  </a:solidFill>
                  <a:effectLst/>
                  <a:uLnTx/>
                  <a:uFillTx/>
                </a:rPr>
                <a:t>Q: </a:t>
              </a:r>
              <a:r>
                <a:rPr lang="en-US" sz="2200" dirty="0"/>
                <a:t>How many horses are on the beach?</a:t>
              </a:r>
            </a:p>
          </p:txBody>
        </p:sp>
      </p:grpSp>
      <p:grpSp>
        <p:nvGrpSpPr>
          <p:cNvPr id="11" name="Group 10"/>
          <p:cNvGrpSpPr/>
          <p:nvPr/>
        </p:nvGrpSpPr>
        <p:grpSpPr>
          <a:xfrm>
            <a:off x="0" y="1593088"/>
            <a:ext cx="5588000" cy="2805215"/>
            <a:chOff x="0" y="2952297"/>
            <a:chExt cx="5588000" cy="2805215"/>
          </a:xfrm>
        </p:grpSpPr>
        <p:pic>
          <p:nvPicPr>
            <p:cNvPr id="12" name="Picture 42"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63378" y="2952297"/>
              <a:ext cx="2428282" cy="18288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0" y="4891453"/>
              <a:ext cx="5588000" cy="430887"/>
            </a:xfrm>
            <a:prstGeom prst="rect">
              <a:avLst/>
            </a:prstGeom>
            <a:noFill/>
          </p:spPr>
          <p:txBody>
            <a:bodyPr wrap="square" rtlCol="0">
              <a:spAutoFit/>
            </a:bodyPr>
            <a:lstStyle/>
            <a:p>
              <a:r>
                <a:rPr kumimoji="0" lang="en-US" sz="2200" b="0" i="0" u="none" strike="noStrike" kern="0" cap="none" spc="0" normalizeH="0" baseline="0" noProof="0" dirty="0">
                  <a:ln>
                    <a:noFill/>
                  </a:ln>
                  <a:solidFill>
                    <a:srgbClr val="F79646">
                      <a:lumMod val="75000"/>
                    </a:srgbClr>
                  </a:solidFill>
                  <a:effectLst/>
                  <a:uLnTx/>
                  <a:uFillTx/>
                </a:rPr>
                <a:t>Q:</a:t>
              </a:r>
              <a:r>
                <a:rPr lang="en-US" sz="2200" dirty="0"/>
                <a:t> How many horses are on the beach?</a:t>
              </a:r>
            </a:p>
          </p:txBody>
        </p:sp>
        <p:sp>
          <p:nvSpPr>
            <p:cNvPr id="14" name="TextBox 13"/>
            <p:cNvSpPr txBox="1"/>
            <p:nvPr/>
          </p:nvSpPr>
          <p:spPr>
            <a:xfrm>
              <a:off x="0" y="5326625"/>
              <a:ext cx="2142773"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lang="en-US" sz="2200" kern="0" dirty="0">
                  <a:solidFill>
                    <a:prstClr val="black"/>
                  </a:solidFill>
                </a:rPr>
                <a:t>2</a:t>
              </a:r>
              <a:endParaRPr kumimoji="0" lang="en-US" sz="2200" b="0" i="0" u="none" strike="noStrike" kern="0" cap="none" spc="0" normalizeH="0" baseline="0" noProof="0" dirty="0">
                <a:ln>
                  <a:noFill/>
                </a:ln>
                <a:solidFill>
                  <a:prstClr val="black"/>
                </a:solidFill>
                <a:effectLst/>
                <a:uLnTx/>
                <a:uFillTx/>
              </a:endParaRPr>
            </a:p>
          </p:txBody>
        </p:sp>
      </p:grpSp>
      <p:grpSp>
        <p:nvGrpSpPr>
          <p:cNvPr id="15" name="Group 14"/>
          <p:cNvGrpSpPr/>
          <p:nvPr/>
        </p:nvGrpSpPr>
        <p:grpSpPr>
          <a:xfrm>
            <a:off x="4593513" y="1471327"/>
            <a:ext cx="5865089" cy="430887"/>
            <a:chOff x="5342660" y="2830536"/>
            <a:chExt cx="5865089" cy="430887"/>
          </a:xfrm>
        </p:grpSpPr>
        <p:sp>
          <p:nvSpPr>
            <p:cNvPr id="16" name="TextBox 15"/>
            <p:cNvSpPr txBox="1"/>
            <p:nvPr/>
          </p:nvSpPr>
          <p:spPr>
            <a:xfrm>
              <a:off x="5342660" y="2830536"/>
              <a:ext cx="3644900" cy="430887"/>
            </a:xfrm>
            <a:prstGeom prst="rect">
              <a:avLst/>
            </a:prstGeom>
            <a:noFill/>
          </p:spPr>
          <p:txBody>
            <a:bodyPr wrap="square" rtlCol="0">
              <a:spAutoFit/>
            </a:bodyPr>
            <a:lstStyle/>
            <a:p>
              <a:r>
                <a:rPr kumimoji="0" lang="en-US" sz="2200" b="0" i="0" u="none" strike="noStrike" kern="0" cap="none" spc="0" normalizeH="0" baseline="0" noProof="0" dirty="0">
                  <a:ln>
                    <a:noFill/>
                  </a:ln>
                  <a:solidFill>
                    <a:srgbClr val="F79646">
                      <a:lumMod val="75000"/>
                    </a:srgbClr>
                  </a:solidFill>
                  <a:effectLst/>
                  <a:uLnTx/>
                  <a:uFillTx/>
                </a:rPr>
                <a:t>Q: </a:t>
              </a:r>
              <a:r>
                <a:rPr lang="en-US" sz="2200" dirty="0"/>
                <a:t>How</a:t>
              </a:r>
            </a:p>
          </p:txBody>
        </p:sp>
        <p:sp>
          <p:nvSpPr>
            <p:cNvPr id="17" name="TextBox 16"/>
            <p:cNvSpPr txBox="1"/>
            <p:nvPr/>
          </p:nvSpPr>
          <p:spPr>
            <a:xfrm>
              <a:off x="7562849" y="2830536"/>
              <a:ext cx="3644900" cy="430887"/>
            </a:xfrm>
            <a:prstGeom prst="rect">
              <a:avLst/>
            </a:prstGeom>
            <a:noFill/>
          </p:spPr>
          <p:txBody>
            <a:bodyPr wrap="square" rtlCol="0">
              <a:spAutoFit/>
            </a:bodyPr>
            <a:lstStyle/>
            <a:p>
              <a:r>
                <a:rPr lang="en-US" sz="2200" kern="0" dirty="0">
                  <a:solidFill>
                    <a:srgbClr val="00B0F0"/>
                  </a:solidFill>
                </a:rPr>
                <a:t>Predicted </a:t>
              </a:r>
              <a:r>
                <a:rPr lang="en-US" sz="2200" kern="0" dirty="0" err="1">
                  <a:solidFill>
                    <a:srgbClr val="00B0F0"/>
                  </a:solidFill>
                </a:rPr>
                <a:t>Ans</a:t>
              </a:r>
              <a:r>
                <a:rPr lang="en-US" sz="2200" kern="0" dirty="0"/>
                <a:t>?</a:t>
              </a:r>
              <a:r>
                <a:rPr lang="en-US" sz="2200" dirty="0"/>
                <a:t> </a:t>
              </a:r>
            </a:p>
          </p:txBody>
        </p:sp>
      </p:grpSp>
      <p:grpSp>
        <p:nvGrpSpPr>
          <p:cNvPr id="18" name="Group 17"/>
          <p:cNvGrpSpPr/>
          <p:nvPr/>
        </p:nvGrpSpPr>
        <p:grpSpPr>
          <a:xfrm>
            <a:off x="4593513" y="1808343"/>
            <a:ext cx="5865089" cy="430888"/>
            <a:chOff x="5342660" y="3167552"/>
            <a:chExt cx="5865089" cy="430888"/>
          </a:xfrm>
        </p:grpSpPr>
        <p:sp>
          <p:nvSpPr>
            <p:cNvPr id="19" name="TextBox 18"/>
            <p:cNvSpPr txBox="1"/>
            <p:nvPr/>
          </p:nvSpPr>
          <p:spPr>
            <a:xfrm>
              <a:off x="5342660" y="3167553"/>
              <a:ext cx="3644900" cy="430887"/>
            </a:xfrm>
            <a:prstGeom prst="rect">
              <a:avLst/>
            </a:prstGeom>
            <a:noFill/>
          </p:spPr>
          <p:txBody>
            <a:bodyPr wrap="square" rtlCol="0">
              <a:spAutoFit/>
            </a:bodyPr>
            <a:lstStyle/>
            <a:p>
              <a:r>
                <a:rPr kumimoji="0" lang="en-US" sz="2200" b="0" i="0" u="none" strike="noStrike" kern="0" cap="none" spc="0" normalizeH="0" baseline="0" noProof="0" dirty="0">
                  <a:ln>
                    <a:noFill/>
                  </a:ln>
                  <a:solidFill>
                    <a:srgbClr val="F79646">
                      <a:lumMod val="75000"/>
                    </a:srgbClr>
                  </a:solidFill>
                  <a:effectLst/>
                  <a:uLnTx/>
                  <a:uFillTx/>
                </a:rPr>
                <a:t>Q: </a:t>
              </a:r>
              <a:r>
                <a:rPr lang="en-US" sz="2200" dirty="0"/>
                <a:t>How many</a:t>
              </a:r>
            </a:p>
          </p:txBody>
        </p:sp>
        <p:sp>
          <p:nvSpPr>
            <p:cNvPr id="20" name="TextBox 19"/>
            <p:cNvSpPr txBox="1"/>
            <p:nvPr/>
          </p:nvSpPr>
          <p:spPr>
            <a:xfrm>
              <a:off x="7562849" y="3167552"/>
              <a:ext cx="3644900" cy="430887"/>
            </a:xfrm>
            <a:prstGeom prst="rect">
              <a:avLst/>
            </a:prstGeom>
            <a:noFill/>
          </p:spPr>
          <p:txBody>
            <a:bodyPr wrap="square" rtlCol="0">
              <a:spAutoFit/>
            </a:bodyPr>
            <a:lstStyle/>
            <a:p>
              <a:r>
                <a:rPr lang="en-US" sz="2200" kern="0" dirty="0">
                  <a:solidFill>
                    <a:srgbClr val="00B0F0"/>
                  </a:solidFill>
                </a:rPr>
                <a:t>Predicted </a:t>
              </a:r>
              <a:r>
                <a:rPr lang="en-US" sz="2200" kern="0" dirty="0" err="1">
                  <a:solidFill>
                    <a:srgbClr val="00B0F0"/>
                  </a:solidFill>
                </a:rPr>
                <a:t>Ans</a:t>
              </a:r>
              <a:r>
                <a:rPr lang="en-US" sz="2200" kern="0" dirty="0"/>
                <a:t>?</a:t>
              </a:r>
              <a:r>
                <a:rPr lang="en-US" sz="2200" dirty="0"/>
                <a:t> </a:t>
              </a:r>
            </a:p>
          </p:txBody>
        </p:sp>
      </p:grpSp>
      <p:grpSp>
        <p:nvGrpSpPr>
          <p:cNvPr id="21" name="Group 20"/>
          <p:cNvGrpSpPr/>
          <p:nvPr/>
        </p:nvGrpSpPr>
        <p:grpSpPr>
          <a:xfrm>
            <a:off x="4613866" y="2239230"/>
            <a:ext cx="4530133" cy="3185825"/>
            <a:chOff x="5440680" y="3611585"/>
            <a:chExt cx="3703320" cy="3222699"/>
          </a:xfrm>
        </p:grpSpPr>
        <p:sp>
          <p:nvSpPr>
            <p:cNvPr id="22" name="Rectangle 21"/>
            <p:cNvSpPr/>
            <p:nvPr/>
          </p:nvSpPr>
          <p:spPr>
            <a:xfrm>
              <a:off x="5440680" y="3611585"/>
              <a:ext cx="3703320" cy="3222699"/>
            </a:xfrm>
            <a:prstGeom prst="rect">
              <a:avLst/>
            </a:prstGeom>
            <a:solidFill>
              <a:schemeClr val="accent6">
                <a:lumMod val="20000"/>
                <a:lumOff val="80000"/>
                <a:alpha val="85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452340" y="4851652"/>
              <a:ext cx="3691660" cy="653812"/>
            </a:xfrm>
            <a:prstGeom prst="rect">
              <a:avLst/>
            </a:prstGeom>
            <a:noFill/>
          </p:spPr>
          <p:txBody>
            <a:bodyPr wrap="square" rtlCol="0">
              <a:spAutoFit/>
            </a:bodyPr>
            <a:lstStyle/>
            <a:p>
              <a:pPr algn="ctr"/>
              <a:r>
                <a:rPr lang="en-US" sz="3600" kern="0" dirty="0">
                  <a:solidFill>
                    <a:srgbClr val="00B0F0"/>
                  </a:solidFill>
                </a:rPr>
                <a:t>Predicted </a:t>
              </a:r>
              <a:r>
                <a:rPr lang="en-US" sz="3600" kern="0" dirty="0" err="1">
                  <a:solidFill>
                    <a:srgbClr val="00B0F0"/>
                  </a:solidFill>
                </a:rPr>
                <a:t>Ans</a:t>
              </a:r>
              <a:r>
                <a:rPr lang="en-US" sz="3600" kern="0" dirty="0"/>
                <a:t>?</a:t>
              </a:r>
              <a:r>
                <a:rPr lang="en-US" sz="3600" dirty="0"/>
                <a:t> </a:t>
              </a:r>
            </a:p>
          </p:txBody>
        </p:sp>
      </p:grpSp>
      <p:sp>
        <p:nvSpPr>
          <p:cNvPr id="26" name="Slide Number Placeholder 25"/>
          <p:cNvSpPr>
            <a:spLocks noGrp="1"/>
          </p:cNvSpPr>
          <p:nvPr>
            <p:ph type="sldNum" sz="quarter" idx="12"/>
          </p:nvPr>
        </p:nvSpPr>
        <p:spPr>
          <a:xfrm>
            <a:off x="7086600" y="6362700"/>
            <a:ext cx="1905000" cy="457200"/>
          </a:xfrm>
        </p:spPr>
        <p:txBody>
          <a:bodyPr/>
          <a:lstStyle/>
          <a:p>
            <a:fld id="{FA6F076C-A2A4-4E2C-A756-CB59CEC92C6A}" type="slidenum">
              <a:rPr lang="en-US" smtClean="0"/>
              <a:t>41</a:t>
            </a:fld>
            <a:endParaRPr lang="en-US" dirty="0"/>
          </a:p>
        </p:txBody>
      </p:sp>
      <p:sp>
        <p:nvSpPr>
          <p:cNvPr id="25" name="TextBox 24"/>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06307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rPr>
              <a:t>Listening to the Entire Question</a:t>
            </a:r>
            <a:endParaRPr lang="en-US" dirty="0"/>
          </a:p>
        </p:txBody>
      </p:sp>
      <p:graphicFrame>
        <p:nvGraphicFramePr>
          <p:cNvPr id="5" name="Chart 4"/>
          <p:cNvGraphicFramePr>
            <a:graphicFrameLocks/>
          </p:cNvGraphicFramePr>
          <p:nvPr>
            <p:extLst/>
          </p:nvPr>
        </p:nvGraphicFramePr>
        <p:xfrm>
          <a:off x="0" y="1144973"/>
          <a:ext cx="9066881" cy="5597349"/>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flipV="1">
            <a:off x="3957633" y="3775040"/>
            <a:ext cx="11017" cy="171907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1217498" y="3767768"/>
            <a:ext cx="2743200" cy="11017"/>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6" name="TextBox 15"/>
          <p:cNvSpPr txBox="1"/>
          <p:nvPr/>
        </p:nvSpPr>
        <p:spPr>
          <a:xfrm>
            <a:off x="1145754" y="3394650"/>
            <a:ext cx="903383" cy="400110"/>
          </a:xfrm>
          <a:prstGeom prst="rect">
            <a:avLst/>
          </a:prstGeom>
          <a:noFill/>
        </p:spPr>
        <p:txBody>
          <a:bodyPr wrap="square" rtlCol="0">
            <a:spAutoFit/>
          </a:bodyPr>
          <a:lstStyle/>
          <a:p>
            <a:r>
              <a:rPr lang="en-US" sz="2000" dirty="0"/>
              <a:t>41%</a:t>
            </a:r>
          </a:p>
        </p:txBody>
      </p:sp>
      <p:sp>
        <p:nvSpPr>
          <p:cNvPr id="4" name="Slide Number Placeholder 3"/>
          <p:cNvSpPr>
            <a:spLocks noGrp="1"/>
          </p:cNvSpPr>
          <p:nvPr>
            <p:ph type="sldNum" sz="quarter" idx="12"/>
          </p:nvPr>
        </p:nvSpPr>
        <p:spPr/>
        <p:txBody>
          <a:bodyPr/>
          <a:lstStyle/>
          <a:p>
            <a:fld id="{FA6F076C-A2A4-4E2C-A756-CB59CEC92C6A}" type="slidenum">
              <a:rPr lang="en-US" smtClean="0"/>
              <a:t>42</a:t>
            </a:fld>
            <a:endParaRPr lang="en-US" dirty="0"/>
          </a:p>
        </p:txBody>
      </p:sp>
      <p:sp>
        <p:nvSpPr>
          <p:cNvPr id="8" name="TextBox 7"/>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59816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rPr>
              <a:t>Listening to the Entire Question</a:t>
            </a:r>
            <a:endParaRPr lang="en-US" dirty="0"/>
          </a:p>
        </p:txBody>
      </p:sp>
      <p:graphicFrame>
        <p:nvGraphicFramePr>
          <p:cNvPr id="5" name="Chart 4"/>
          <p:cNvGraphicFramePr>
            <a:graphicFrameLocks/>
          </p:cNvGraphicFramePr>
          <p:nvPr>
            <p:extLst/>
          </p:nvPr>
        </p:nvGraphicFramePr>
        <p:xfrm>
          <a:off x="0" y="1144973"/>
          <a:ext cx="9066881" cy="5597349"/>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Connector 8"/>
          <p:cNvCxnSpPr/>
          <p:nvPr/>
        </p:nvCxnSpPr>
        <p:spPr bwMode="auto">
          <a:xfrm flipV="1">
            <a:off x="3954740" y="3448280"/>
            <a:ext cx="0" cy="20381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1216913" y="3435424"/>
            <a:ext cx="2743200" cy="11017"/>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2" name="TextBox 11"/>
          <p:cNvSpPr txBox="1"/>
          <p:nvPr/>
        </p:nvSpPr>
        <p:spPr>
          <a:xfrm>
            <a:off x="1156771" y="3046331"/>
            <a:ext cx="903383" cy="400110"/>
          </a:xfrm>
          <a:prstGeom prst="rect">
            <a:avLst/>
          </a:prstGeom>
          <a:noFill/>
        </p:spPr>
        <p:txBody>
          <a:bodyPr wrap="square" rtlCol="0">
            <a:spAutoFit/>
          </a:bodyPr>
          <a:lstStyle/>
          <a:p>
            <a:r>
              <a:rPr lang="en-US" sz="2000" dirty="0"/>
              <a:t>49%</a:t>
            </a:r>
          </a:p>
        </p:txBody>
      </p:sp>
      <p:sp>
        <p:nvSpPr>
          <p:cNvPr id="4" name="Slide Number Placeholder 3"/>
          <p:cNvSpPr>
            <a:spLocks noGrp="1"/>
          </p:cNvSpPr>
          <p:nvPr>
            <p:ph type="sldNum" sz="quarter" idx="12"/>
          </p:nvPr>
        </p:nvSpPr>
        <p:spPr/>
        <p:txBody>
          <a:bodyPr/>
          <a:lstStyle/>
          <a:p>
            <a:fld id="{FA6F076C-A2A4-4E2C-A756-CB59CEC92C6A}" type="slidenum">
              <a:rPr lang="en-US" smtClean="0"/>
              <a:t>43</a:t>
            </a:fld>
            <a:endParaRPr lang="en-US" dirty="0"/>
          </a:p>
        </p:txBody>
      </p:sp>
      <p:sp>
        <p:nvSpPr>
          <p:cNvPr id="8" name="TextBox 7"/>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210231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14"/>
            <a:ext cx="8229600" cy="1143000"/>
          </a:xfrm>
        </p:spPr>
        <p:txBody>
          <a:bodyPr/>
          <a:lstStyle/>
          <a:p>
            <a:r>
              <a:rPr lang="en-US" dirty="0">
                <a:latin typeface="Calibri" panose="020F0502020204030204" pitchFamily="34" charset="0"/>
              </a:rPr>
              <a:t>Listening to the Entire Question</a:t>
            </a:r>
            <a:endParaRPr lang="en-US" dirty="0"/>
          </a:p>
        </p:txBody>
      </p:sp>
      <p:sp>
        <p:nvSpPr>
          <p:cNvPr id="3" name="Content Placeholder 2"/>
          <p:cNvSpPr>
            <a:spLocks noGrp="1"/>
          </p:cNvSpPr>
          <p:nvPr>
            <p:ph idx="1"/>
          </p:nvPr>
        </p:nvSpPr>
        <p:spPr>
          <a:xfrm>
            <a:off x="685800" y="861647"/>
            <a:ext cx="7772400" cy="2327313"/>
          </a:xfrm>
        </p:spPr>
        <p:txBody>
          <a:bodyPr/>
          <a:lstStyle/>
          <a:p>
            <a:pPr marL="0" indent="0">
              <a:buNone/>
            </a:pPr>
            <a:r>
              <a:rPr lang="en-US" b="1" dirty="0"/>
              <a:t>Result</a:t>
            </a:r>
          </a:p>
          <a:p>
            <a:pPr marL="0" indent="0">
              <a:buNone/>
            </a:pPr>
            <a:r>
              <a:rPr lang="en-US" dirty="0"/>
              <a:t>VQA models converge on predicted answer after half the question for significant % of questions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lgn="ctr">
              <a:buNone/>
            </a:pPr>
            <a:endParaRPr lang="en-US" dirty="0"/>
          </a:p>
          <a:p>
            <a:pPr marL="0" indent="0">
              <a:buNone/>
            </a:pPr>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50561703"/>
              </p:ext>
            </p:extLst>
          </p:nvPr>
        </p:nvGraphicFramePr>
        <p:xfrm>
          <a:off x="735375" y="3130842"/>
          <a:ext cx="7722825" cy="792480"/>
        </p:xfrm>
        <a:graphic>
          <a:graphicData uri="http://schemas.openxmlformats.org/drawingml/2006/table">
            <a:tbl>
              <a:tblPr firstRow="1" bandRow="1">
                <a:tableStyleId>{21E4AEA4-8DFA-4A89-87EB-49C32662AFE0}</a:tableStyleId>
              </a:tblPr>
              <a:tblGrid>
                <a:gridCol w="2952521">
                  <a:extLst>
                    <a:ext uri="{9D8B030D-6E8A-4147-A177-3AD203B41FA5}">
                      <a16:colId xmlns:a16="http://schemas.microsoft.com/office/drawing/2014/main" val="20000"/>
                    </a:ext>
                  </a:extLst>
                </a:gridCol>
                <a:gridCol w="2478795">
                  <a:extLst>
                    <a:ext uri="{9D8B030D-6E8A-4147-A177-3AD203B41FA5}">
                      <a16:colId xmlns:a16="http://schemas.microsoft.com/office/drawing/2014/main" val="20001"/>
                    </a:ext>
                  </a:extLst>
                </a:gridCol>
                <a:gridCol w="2291509">
                  <a:extLst>
                    <a:ext uri="{9D8B030D-6E8A-4147-A177-3AD203B41FA5}">
                      <a16:colId xmlns:a16="http://schemas.microsoft.com/office/drawing/2014/main" val="20002"/>
                    </a:ext>
                  </a:extLst>
                </a:gridCol>
              </a:tblGrid>
              <a:tr h="383081">
                <a:tc>
                  <a:txBody>
                    <a:bodyPr/>
                    <a:lstStyle/>
                    <a:p>
                      <a:pPr algn="ctr"/>
                      <a:endParaRPr lang="en-US" sz="2000" dirty="0"/>
                    </a:p>
                  </a:txBody>
                  <a:tcPr/>
                </a:tc>
                <a:tc>
                  <a:txBody>
                    <a:bodyPr/>
                    <a:lstStyle/>
                    <a:p>
                      <a:pPr algn="ctr"/>
                      <a:r>
                        <a:rPr lang="en-US" sz="2000" dirty="0"/>
                        <a:t>Without</a:t>
                      </a:r>
                      <a:r>
                        <a:rPr lang="en-US" sz="2000" baseline="0" dirty="0"/>
                        <a:t> Attention</a:t>
                      </a:r>
                      <a:endParaRPr lang="en-US" sz="2000" dirty="0"/>
                    </a:p>
                  </a:txBody>
                  <a:tcPr/>
                </a:tc>
                <a:tc>
                  <a:txBody>
                    <a:bodyPr/>
                    <a:lstStyle/>
                    <a:p>
                      <a:pPr algn="ctr"/>
                      <a:r>
                        <a:rPr lang="en-US" sz="2000" dirty="0"/>
                        <a:t>With Attention</a:t>
                      </a:r>
                    </a:p>
                  </a:txBody>
                  <a:tcPr/>
                </a:tc>
                <a:extLst>
                  <a:ext uri="{0D108BD9-81ED-4DB2-BD59-A6C34878D82A}">
                    <a16:rowId xmlns:a16="http://schemas.microsoft.com/office/drawing/2014/main" val="10000"/>
                  </a:ext>
                </a:extLst>
              </a:tr>
              <a:tr h="370840">
                <a:tc>
                  <a:txBody>
                    <a:bodyPr/>
                    <a:lstStyle/>
                    <a:p>
                      <a:pPr algn="ctr"/>
                      <a:r>
                        <a:rPr lang="en-US" sz="2000" dirty="0"/>
                        <a:t>% of questions</a:t>
                      </a:r>
                    </a:p>
                  </a:txBody>
                  <a:tcPr/>
                </a:tc>
                <a:tc>
                  <a:txBody>
                    <a:bodyPr/>
                    <a:lstStyle/>
                    <a:p>
                      <a:pPr algn="ctr"/>
                      <a:r>
                        <a:rPr lang="en-US" sz="2000" dirty="0"/>
                        <a:t>41%</a:t>
                      </a:r>
                    </a:p>
                  </a:txBody>
                  <a:tcPr/>
                </a:tc>
                <a:tc>
                  <a:txBody>
                    <a:bodyPr/>
                    <a:lstStyle/>
                    <a:p>
                      <a:pPr algn="ctr"/>
                      <a:r>
                        <a:rPr lang="en-US" sz="2000" dirty="0"/>
                        <a:t>49%</a:t>
                      </a:r>
                    </a:p>
                  </a:txBody>
                  <a:tcPr/>
                </a:tc>
                <a:extLst>
                  <a:ext uri="{0D108BD9-81ED-4DB2-BD59-A6C34878D82A}">
                    <a16:rowId xmlns:a16="http://schemas.microsoft.com/office/drawing/2014/main" val="10001"/>
                  </a:ext>
                </a:extLst>
              </a:tr>
            </a:tbl>
          </a:graphicData>
        </a:graphic>
      </p:graphicFrame>
      <p:sp>
        <p:nvSpPr>
          <p:cNvPr id="5" name="Down Arrow 4"/>
          <p:cNvSpPr/>
          <p:nvPr/>
        </p:nvSpPr>
        <p:spPr bwMode="auto">
          <a:xfrm>
            <a:off x="4494882" y="4023208"/>
            <a:ext cx="319489" cy="649995"/>
          </a:xfrm>
          <a:prstGeom prst="downArrow">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lide Number Placeholder 6"/>
          <p:cNvSpPr>
            <a:spLocks noGrp="1"/>
          </p:cNvSpPr>
          <p:nvPr>
            <p:ph type="sldNum" sz="quarter" idx="12"/>
          </p:nvPr>
        </p:nvSpPr>
        <p:spPr/>
        <p:txBody>
          <a:bodyPr/>
          <a:lstStyle/>
          <a:p>
            <a:fld id="{FA6F076C-A2A4-4E2C-A756-CB59CEC92C6A}" type="slidenum">
              <a:rPr lang="en-US" smtClean="0"/>
              <a:t>44</a:t>
            </a:fld>
            <a:endParaRPr lang="en-US" dirty="0"/>
          </a:p>
        </p:txBody>
      </p:sp>
      <p:sp>
        <p:nvSpPr>
          <p:cNvPr id="10" name="Content Placeholder 2"/>
          <p:cNvSpPr txBox="1">
            <a:spLocks/>
          </p:cNvSpPr>
          <p:nvPr/>
        </p:nvSpPr>
        <p:spPr bwMode="auto">
          <a:xfrm>
            <a:off x="685800" y="4866151"/>
            <a:ext cx="7772400" cy="457200"/>
          </a:xfrm>
          <a:prstGeom prst="rect">
            <a:avLst/>
          </a:prstGeom>
          <a:solidFill>
            <a:schemeClr val="bg1">
              <a:lumMod val="85000"/>
            </a:schemeClr>
          </a:solidFill>
          <a:ln w="9525">
            <a:solidFill>
              <a:schemeClr val="accent3">
                <a:lumMod val="40000"/>
                <a:lumOff val="60000"/>
              </a:schemeClr>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16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4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2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2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2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200">
                <a:solidFill>
                  <a:schemeClr val="tx1"/>
                </a:solidFill>
                <a:latin typeface="+mn-lt"/>
                <a:ea typeface="+mn-ea"/>
                <a:cs typeface="+mn-cs"/>
              </a:defRPr>
            </a:lvl9pPr>
          </a:lstStyle>
          <a:p>
            <a:pPr marL="0" indent="0" algn="ctr">
              <a:buFontTx/>
              <a:buNone/>
            </a:pPr>
            <a:r>
              <a:rPr lang="en-US" i="1" kern="0" dirty="0"/>
              <a:t>VQA models often “jump to conclusions”</a:t>
            </a:r>
          </a:p>
          <a:p>
            <a:pPr marL="0" indent="0" algn="ctr">
              <a:buFontTx/>
              <a:buNone/>
            </a:pPr>
            <a:endParaRPr lang="en-US" i="1" kern="0" dirty="0"/>
          </a:p>
          <a:p>
            <a:pPr algn="ctr"/>
            <a:endParaRPr lang="en-US" i="1" kern="0" dirty="0"/>
          </a:p>
        </p:txBody>
      </p:sp>
      <p:sp>
        <p:nvSpPr>
          <p:cNvPr id="8" name="TextBox 7"/>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35991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0" y="363633"/>
          <a:ext cx="9144000" cy="487680"/>
        </p:xfrm>
        <a:graphic>
          <a:graphicData uri="http://schemas.openxmlformats.org/drawingml/2006/table">
            <a:tbl>
              <a:tblPr firstRow="1" bandRow="1"/>
              <a:tblGrid>
                <a:gridCol w="9144000">
                  <a:extLst>
                    <a:ext uri="{9D8B030D-6E8A-4147-A177-3AD203B41FA5}">
                      <a16:colId xmlns:a16="http://schemas.microsoft.com/office/drawing/2014/main" val="20000"/>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Correct Response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3" name="TextBox 22"/>
          <p:cNvSpPr txBox="1"/>
          <p:nvPr/>
        </p:nvSpPr>
        <p:spPr>
          <a:xfrm>
            <a:off x="6119935" y="4086647"/>
            <a:ext cx="2153186"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yes</a:t>
            </a:r>
          </a:p>
        </p:txBody>
      </p:sp>
      <p:pic>
        <p:nvPicPr>
          <p:cNvPr id="24" name="Picture 46" descr="Sorry!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540" y="1543795"/>
            <a:ext cx="4488661" cy="2973739"/>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76089" y="1543795"/>
            <a:ext cx="3621730" cy="2303526"/>
          </a:xfrm>
          <a:prstGeom prst="rect">
            <a:avLst/>
          </a:prstGeom>
        </p:spPr>
      </p:pic>
      <p:sp>
        <p:nvSpPr>
          <p:cNvPr id="3" name="Slide Number Placeholder 2"/>
          <p:cNvSpPr>
            <a:spLocks noGrp="1"/>
          </p:cNvSpPr>
          <p:nvPr>
            <p:ph type="sldNum" sz="quarter" idx="12"/>
          </p:nvPr>
        </p:nvSpPr>
        <p:spPr/>
        <p:txBody>
          <a:bodyPr/>
          <a:lstStyle/>
          <a:p>
            <a:fld id="{FA6F076C-A2A4-4E2C-A756-CB59CEC92C6A}" type="slidenum">
              <a:rPr lang="en-US" smtClean="0"/>
              <a:t>45</a:t>
            </a:fld>
            <a:endParaRPr lang="en-US" dirty="0"/>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868970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0" y="363633"/>
          <a:ext cx="9144000" cy="487680"/>
        </p:xfrm>
        <a:graphic>
          <a:graphicData uri="http://schemas.openxmlformats.org/drawingml/2006/table">
            <a:tbl>
              <a:tblPr firstRow="1" bandRow="1"/>
              <a:tblGrid>
                <a:gridCol w="9144000">
                  <a:extLst>
                    <a:ext uri="{9D8B030D-6E8A-4147-A177-3AD203B41FA5}">
                      <a16:colId xmlns:a16="http://schemas.microsoft.com/office/drawing/2014/main" val="20000"/>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Incorrect Response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34" name="Picture 42"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9813" y="1545336"/>
            <a:ext cx="4310856" cy="3246614"/>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29556" y="1545336"/>
            <a:ext cx="4076448" cy="3118806"/>
          </a:xfrm>
          <a:prstGeom prst="rect">
            <a:avLst/>
          </a:prstGeom>
        </p:spPr>
      </p:pic>
      <p:sp>
        <p:nvSpPr>
          <p:cNvPr id="36" name="TextBox 35"/>
          <p:cNvSpPr txBox="1"/>
          <p:nvPr/>
        </p:nvSpPr>
        <p:spPr>
          <a:xfrm>
            <a:off x="5723283" y="5017799"/>
            <a:ext cx="2288993"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6</a:t>
            </a:r>
          </a:p>
        </p:txBody>
      </p:sp>
      <p:sp>
        <p:nvSpPr>
          <p:cNvPr id="4" name="Slide Number Placeholder 3"/>
          <p:cNvSpPr>
            <a:spLocks noGrp="1"/>
          </p:cNvSpPr>
          <p:nvPr>
            <p:ph type="sldNum" sz="quarter" idx="12"/>
          </p:nvPr>
        </p:nvSpPr>
        <p:spPr/>
        <p:txBody>
          <a:bodyPr/>
          <a:lstStyle/>
          <a:p>
            <a:fld id="{FA6F076C-A2A4-4E2C-A756-CB59CEC92C6A}" type="slidenum">
              <a:rPr lang="en-US" smtClean="0"/>
              <a:t>46</a:t>
            </a:fld>
            <a:endParaRPr lang="en-US" dirty="0"/>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400629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0" y="363633"/>
          <a:ext cx="9144000" cy="487680"/>
        </p:xfrm>
        <a:graphic>
          <a:graphicData uri="http://schemas.openxmlformats.org/drawingml/2006/table">
            <a:tbl>
              <a:tblPr firstRow="1" bandRow="1"/>
              <a:tblGrid>
                <a:gridCol w="9144000">
                  <a:extLst>
                    <a:ext uri="{9D8B030D-6E8A-4147-A177-3AD203B41FA5}">
                      <a16:colId xmlns:a16="http://schemas.microsoft.com/office/drawing/2014/main" val="20000"/>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Incorrect Response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6" name="TextBox 35"/>
          <p:cNvSpPr txBox="1"/>
          <p:nvPr/>
        </p:nvSpPr>
        <p:spPr>
          <a:xfrm>
            <a:off x="5911114" y="5002642"/>
            <a:ext cx="2288993"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lang="en-US" sz="2200" kern="0" dirty="0">
                <a:solidFill>
                  <a:prstClr val="black"/>
                </a:solidFill>
              </a:rPr>
              <a:t>yes</a:t>
            </a:r>
            <a:endParaRPr kumimoji="0" lang="en-US" sz="2200" b="0" i="0" u="none" strike="noStrike" kern="0" cap="none" spc="0" normalizeH="0" baseline="0" noProof="0" dirty="0">
              <a:ln>
                <a:noFill/>
              </a:ln>
              <a:solidFill>
                <a:prstClr val="black"/>
              </a:solidFill>
              <a:effectLst/>
              <a:uLnTx/>
              <a:uFillTx/>
            </a:endParaRPr>
          </a:p>
        </p:txBody>
      </p:sp>
      <p:pic>
        <p:nvPicPr>
          <p:cNvPr id="9" name="Picture 40"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9812" y="1545335"/>
            <a:ext cx="4609743" cy="3457307"/>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09695" y="1545335"/>
            <a:ext cx="4091833" cy="3213952"/>
          </a:xfrm>
          <a:prstGeom prst="rect">
            <a:avLst/>
          </a:prstGeom>
        </p:spPr>
      </p:pic>
      <p:sp>
        <p:nvSpPr>
          <p:cNvPr id="4" name="Slide Number Placeholder 3"/>
          <p:cNvSpPr>
            <a:spLocks noGrp="1"/>
          </p:cNvSpPr>
          <p:nvPr>
            <p:ph type="sldNum" sz="quarter" idx="12"/>
          </p:nvPr>
        </p:nvSpPr>
        <p:spPr/>
        <p:txBody>
          <a:bodyPr/>
          <a:lstStyle/>
          <a:p>
            <a:fld id="{FA6F076C-A2A4-4E2C-A756-CB59CEC92C6A}" type="slidenum">
              <a:rPr lang="en-US" smtClean="0"/>
              <a:t>47</a:t>
            </a:fld>
            <a:endParaRPr lang="en-US" dirty="0"/>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440419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0" y="363633"/>
          <a:ext cx="9144000" cy="487680"/>
        </p:xfrm>
        <a:graphic>
          <a:graphicData uri="http://schemas.openxmlformats.org/drawingml/2006/table">
            <a:tbl>
              <a:tblPr firstRow="1" bandRow="1"/>
              <a:tblGrid>
                <a:gridCol w="9144000">
                  <a:extLst>
                    <a:ext uri="{9D8B030D-6E8A-4147-A177-3AD203B41FA5}">
                      <a16:colId xmlns:a16="http://schemas.microsoft.com/office/drawing/2014/main" val="20000"/>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Incorrect Response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7" name="Picture 38"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5213" y="1168006"/>
            <a:ext cx="3320354" cy="4427139"/>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35567" y="1168006"/>
            <a:ext cx="5516561" cy="4318394"/>
          </a:xfrm>
          <a:prstGeom prst="rect">
            <a:avLst/>
          </a:prstGeom>
        </p:spPr>
      </p:pic>
      <p:sp>
        <p:nvSpPr>
          <p:cNvPr id="10" name="TextBox 9"/>
          <p:cNvSpPr txBox="1"/>
          <p:nvPr/>
        </p:nvSpPr>
        <p:spPr>
          <a:xfrm>
            <a:off x="4752196" y="5697869"/>
            <a:ext cx="3283302"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50"/>
                </a:solidFill>
                <a:effectLst/>
                <a:uLnTx/>
                <a:uFillTx/>
              </a:rPr>
              <a:t>GT </a:t>
            </a:r>
            <a:r>
              <a:rPr kumimoji="0" lang="en-US" sz="2200" b="0" i="0" u="none" strike="noStrike" kern="0" cap="none" spc="0" normalizeH="0" baseline="0" noProof="0" dirty="0" err="1">
                <a:ln>
                  <a:noFill/>
                </a:ln>
                <a:solidFill>
                  <a:srgbClr val="00B050"/>
                </a:solidFill>
                <a:effectLst/>
                <a:uLnTx/>
                <a:uFillTx/>
              </a:rPr>
              <a:t>Ans</a:t>
            </a:r>
            <a:r>
              <a:rPr kumimoji="0" lang="en-US" sz="2200" b="0" i="0" u="none" strike="noStrike" kern="0" cap="none" spc="0" normalizeH="0" baseline="0" noProof="0" dirty="0">
                <a:ln>
                  <a:noFill/>
                </a:ln>
                <a:solidFill>
                  <a:srgbClr val="00B050"/>
                </a:solidFill>
                <a:effectLst/>
                <a:uLnTx/>
                <a:uFillTx/>
              </a:rPr>
              <a:t>: </a:t>
            </a:r>
            <a:r>
              <a:rPr kumimoji="0" lang="en-US" sz="2200" b="0" i="0" u="none" strike="noStrike" kern="0" cap="none" spc="0" normalizeH="0" baseline="0" noProof="0" dirty="0">
                <a:ln>
                  <a:noFill/>
                </a:ln>
                <a:solidFill>
                  <a:prstClr val="black"/>
                </a:solidFill>
                <a:effectLst/>
                <a:uLnTx/>
                <a:uFillTx/>
              </a:rPr>
              <a:t>spring</a:t>
            </a:r>
          </a:p>
        </p:txBody>
      </p:sp>
      <p:sp>
        <p:nvSpPr>
          <p:cNvPr id="4" name="Slide Number Placeholder 3"/>
          <p:cNvSpPr>
            <a:spLocks noGrp="1"/>
          </p:cNvSpPr>
          <p:nvPr>
            <p:ph type="sldNum" sz="quarter" idx="12"/>
          </p:nvPr>
        </p:nvSpPr>
        <p:spPr/>
        <p:txBody>
          <a:bodyPr/>
          <a:lstStyle/>
          <a:p>
            <a:fld id="{FA6F076C-A2A4-4E2C-A756-CB59CEC92C6A}" type="slidenum">
              <a:rPr lang="en-US" smtClean="0"/>
              <a:t>48</a:t>
            </a:fld>
            <a:endParaRPr lang="en-US" dirty="0"/>
          </a:p>
        </p:txBody>
      </p:sp>
      <p:sp>
        <p:nvSpPr>
          <p:cNvPr id="8" name="TextBox 7"/>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176469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1828798" y="1569236"/>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defTabSz="1333500">
              <a:lnSpc>
                <a:spcPct val="90000"/>
              </a:lnSpc>
              <a:spcBef>
                <a:spcPct val="0"/>
              </a:spcBef>
              <a:spcAft>
                <a:spcPct val="35000"/>
              </a:spcAft>
            </a:pPr>
            <a:r>
              <a:rPr lang="en-US" sz="3000" dirty="0">
                <a:solidFill>
                  <a:prstClr val="white"/>
                </a:solidFill>
              </a:rPr>
              <a:t>Do VQA models </a:t>
            </a:r>
            <a:br>
              <a:rPr lang="en-US" sz="3000" dirty="0">
                <a:solidFill>
                  <a:prstClr val="white"/>
                </a:solidFill>
              </a:rPr>
            </a:br>
            <a:r>
              <a:rPr lang="en-US" sz="3000" dirty="0">
                <a:solidFill>
                  <a:prstClr val="white"/>
                </a:solidFill>
              </a:rPr>
              <a:t>generalize to novel instances?</a:t>
            </a:r>
          </a:p>
        </p:txBody>
      </p:sp>
      <p:sp>
        <p:nvSpPr>
          <p:cNvPr id="9" name="Freeform 8"/>
          <p:cNvSpPr/>
          <p:nvPr/>
        </p:nvSpPr>
        <p:spPr>
          <a:xfrm>
            <a:off x="1828797" y="3005515"/>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a:r>
              <a:rPr lang="en-US" sz="3000" dirty="0">
                <a:solidFill>
                  <a:prstClr val="white"/>
                </a:solidFill>
              </a:rPr>
              <a:t>Do VQA models </a:t>
            </a:r>
          </a:p>
          <a:p>
            <a:pPr algn="ctr"/>
            <a:r>
              <a:rPr lang="en-US" sz="3000" dirty="0">
                <a:solidFill>
                  <a:prstClr val="white"/>
                </a:solidFill>
              </a:rPr>
              <a:t>‘listen’ to the entire question?</a:t>
            </a:r>
          </a:p>
        </p:txBody>
      </p:sp>
      <p:sp>
        <p:nvSpPr>
          <p:cNvPr id="11" name="Freeform 10"/>
          <p:cNvSpPr/>
          <p:nvPr/>
        </p:nvSpPr>
        <p:spPr>
          <a:xfrm>
            <a:off x="1828798" y="4431528"/>
            <a:ext cx="5486403" cy="954097"/>
          </a:xfrm>
          <a:custGeom>
            <a:avLst/>
            <a:gdLst>
              <a:gd name="connsiteX0" fmla="*/ 0 w 5486403"/>
              <a:gd name="connsiteY0" fmla="*/ 95410 h 954097"/>
              <a:gd name="connsiteX1" fmla="*/ 95410 w 5486403"/>
              <a:gd name="connsiteY1" fmla="*/ 0 h 954097"/>
              <a:gd name="connsiteX2" fmla="*/ 5390993 w 5486403"/>
              <a:gd name="connsiteY2" fmla="*/ 0 h 954097"/>
              <a:gd name="connsiteX3" fmla="*/ 5486403 w 5486403"/>
              <a:gd name="connsiteY3" fmla="*/ 95410 h 954097"/>
              <a:gd name="connsiteX4" fmla="*/ 5486403 w 5486403"/>
              <a:gd name="connsiteY4" fmla="*/ 858687 h 954097"/>
              <a:gd name="connsiteX5" fmla="*/ 5390993 w 5486403"/>
              <a:gd name="connsiteY5" fmla="*/ 954097 h 954097"/>
              <a:gd name="connsiteX6" fmla="*/ 95410 w 5486403"/>
              <a:gd name="connsiteY6" fmla="*/ 954097 h 954097"/>
              <a:gd name="connsiteX7" fmla="*/ 0 w 5486403"/>
              <a:gd name="connsiteY7" fmla="*/ 858687 h 954097"/>
              <a:gd name="connsiteX8" fmla="*/ 0 w 5486403"/>
              <a:gd name="connsiteY8" fmla="*/ 95410 h 95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03" h="954097">
                <a:moveTo>
                  <a:pt x="0" y="95410"/>
                </a:moveTo>
                <a:cubicBezTo>
                  <a:pt x="0" y="42717"/>
                  <a:pt x="42717" y="0"/>
                  <a:pt x="95410" y="0"/>
                </a:cubicBezTo>
                <a:lnTo>
                  <a:pt x="5390993" y="0"/>
                </a:lnTo>
                <a:cubicBezTo>
                  <a:pt x="5443686" y="0"/>
                  <a:pt x="5486403" y="42717"/>
                  <a:pt x="5486403" y="95410"/>
                </a:cubicBezTo>
                <a:lnTo>
                  <a:pt x="5486403" y="858687"/>
                </a:lnTo>
                <a:cubicBezTo>
                  <a:pt x="5486403" y="911380"/>
                  <a:pt x="5443686" y="954097"/>
                  <a:pt x="5390993" y="954097"/>
                </a:cubicBezTo>
                <a:lnTo>
                  <a:pt x="95410" y="954097"/>
                </a:lnTo>
                <a:cubicBezTo>
                  <a:pt x="42717" y="954097"/>
                  <a:pt x="0" y="911380"/>
                  <a:pt x="0" y="858687"/>
                </a:cubicBezTo>
                <a:lnTo>
                  <a:pt x="0" y="9541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5" tIns="142245" rIns="142245" bIns="142245" numCol="1" spcCol="1270" anchor="ctr" anchorCtr="0">
            <a:noAutofit/>
          </a:bodyPr>
          <a:lstStyle/>
          <a:p>
            <a:pPr algn="ctr"/>
            <a:r>
              <a:rPr lang="en-US" sz="3000" dirty="0">
                <a:solidFill>
                  <a:prstClr val="white"/>
                </a:solidFill>
              </a:rPr>
              <a:t>Do VQA models </a:t>
            </a:r>
          </a:p>
          <a:p>
            <a:pPr algn="ctr"/>
            <a:r>
              <a:rPr lang="en-US" sz="3000" dirty="0">
                <a:solidFill>
                  <a:prstClr val="white"/>
                </a:solidFill>
              </a:rPr>
              <a:t>really ‘look’ at the image?</a:t>
            </a:r>
          </a:p>
        </p:txBody>
      </p:sp>
      <p:sp>
        <p:nvSpPr>
          <p:cNvPr id="15" name="Rectangle 14"/>
          <p:cNvSpPr/>
          <p:nvPr/>
        </p:nvSpPr>
        <p:spPr bwMode="auto">
          <a:xfrm>
            <a:off x="1561102" y="1407850"/>
            <a:ext cx="6235547" cy="2990733"/>
          </a:xfrm>
          <a:prstGeom prst="rect">
            <a:avLst/>
          </a:prstGeom>
          <a:solidFill>
            <a:schemeClr val="bg1">
              <a:alpha val="80000"/>
            </a:schemeClr>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50000"/>
              </a:spcBef>
              <a:spcAft>
                <a:spcPct val="0"/>
              </a:spcAft>
            </a:pPr>
            <a:endParaRPr lang="en-US" sz="1200">
              <a:solidFill>
                <a:prstClr val="black"/>
              </a:solidFill>
              <a:latin typeface="Arial" pitchFamily="-112" charset="0"/>
              <a:ea typeface="ＭＳ Ｐゴシック" pitchFamily="-112" charset="-128"/>
              <a:cs typeface="ＭＳ Ｐゴシック" pitchFamily="-112" charset="-128"/>
            </a:endParaRPr>
          </a:p>
        </p:txBody>
      </p:sp>
      <p:sp>
        <p:nvSpPr>
          <p:cNvPr id="5" name="Slide Number Placeholder 4"/>
          <p:cNvSpPr>
            <a:spLocks noGrp="1"/>
          </p:cNvSpPr>
          <p:nvPr>
            <p:ph type="sldNum" sz="quarter" idx="12"/>
          </p:nvPr>
        </p:nvSpPr>
        <p:spPr/>
        <p:txBody>
          <a:bodyPr/>
          <a:lstStyle/>
          <a:p>
            <a:fld id="{FA6F076C-A2A4-4E2C-A756-CB59CEC92C6A}" type="slidenum">
              <a:rPr lang="en-US" smtClean="0"/>
              <a:t>49</a:t>
            </a:fld>
            <a:endParaRPr lang="en-US" dirty="0"/>
          </a:p>
        </p:txBody>
      </p:sp>
      <p:sp>
        <p:nvSpPr>
          <p:cNvPr id="8" name="TextBox 7"/>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806669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a:t>Slide credit: Devi Parikh</a:t>
            </a:r>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a:t>“Color College Avenue”, Blacksburg, VA, May 2012</a:t>
            </a:r>
          </a:p>
        </p:txBody>
      </p:sp>
      <p:sp>
        <p:nvSpPr>
          <p:cNvPr id="2" name="Slide Number Placeholder 1"/>
          <p:cNvSpPr>
            <a:spLocks noGrp="1"/>
          </p:cNvSpPr>
          <p:nvPr>
            <p:ph type="sldNum" sz="quarter" idx="12"/>
          </p:nvPr>
        </p:nvSpPr>
        <p:spPr/>
        <p:txBody>
          <a:bodyPr/>
          <a:lstStyle/>
          <a:p>
            <a:fld id="{C8756881-B0E8-F143-BBCC-9E260CA8BD35}" type="slidenum">
              <a:rPr lang="en-US" smtClean="0"/>
              <a:t>5</a:t>
            </a:fld>
            <a:endParaRPr lang="en-US" dirty="0"/>
          </a:p>
        </p:txBody>
      </p:sp>
      <p:sp>
        <p:nvSpPr>
          <p:cNvPr id="6" name="Rectangle 2"/>
          <p:cNvSpPr txBox="1">
            <a:spLocks noChangeArrowheads="1"/>
          </p:cNvSpPr>
          <p:nvPr/>
        </p:nvSpPr>
        <p:spPr bwMode="auto">
          <a:xfrm>
            <a:off x="0" y="-77451"/>
            <a:ext cx="9144000" cy="1254655"/>
          </a:xfrm>
          <a:prstGeom prst="rect">
            <a:avLst/>
          </a:prstGeom>
          <a:solidFill>
            <a:schemeClr val="bg1"/>
          </a:solidFill>
          <a:ln w="9525">
            <a:noFill/>
            <a:miter lim="800000"/>
            <a:headEnd/>
            <a:tailEnd/>
          </a:ln>
        </p:spPr>
        <p:txBody>
          <a:bodyPr tIns="0" bIns="0" anchor="ctr">
            <a:prstTxWarp prst="textNoShape">
              <a:avLst/>
            </a:prstTxWarp>
          </a:bodyPr>
          <a:lstStyle/>
          <a:p>
            <a:r>
              <a:rPr lang="en-US" sz="4000" dirty="0"/>
              <a:t>Q. </a:t>
            </a:r>
            <a:r>
              <a:rPr lang="en-US" sz="4000" dirty="0">
                <a:solidFill>
                  <a:srgbClr val="0000FF"/>
                </a:solidFill>
              </a:rPr>
              <a:t>What are they coloring the street with?</a:t>
            </a:r>
          </a:p>
          <a:p>
            <a:r>
              <a:rPr lang="en-US" sz="4000" dirty="0"/>
              <a:t>A. </a:t>
            </a:r>
            <a:r>
              <a:rPr lang="en-US" sz="4000" dirty="0">
                <a:solidFill>
                  <a:srgbClr val="FF0000"/>
                </a:solidFill>
              </a:rPr>
              <a:t>Chalk</a:t>
            </a:r>
          </a:p>
        </p:txBody>
      </p:sp>
    </p:spTree>
    <p:extLst>
      <p:ext uri="{BB962C8B-B14F-4D97-AF65-F5344CB8AC3E}">
        <p14:creationId xmlns:p14="http://schemas.microsoft.com/office/powerpoint/2010/main" val="392638558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rPr>
              <a:t>Looking at the Image</a:t>
            </a:r>
            <a:endParaRPr lang="en-US" dirty="0"/>
          </a:p>
        </p:txBody>
      </p:sp>
      <p:grpSp>
        <p:nvGrpSpPr>
          <p:cNvPr id="4" name="Group 3"/>
          <p:cNvGrpSpPr/>
          <p:nvPr/>
        </p:nvGrpSpPr>
        <p:grpSpPr>
          <a:xfrm>
            <a:off x="184633" y="1436272"/>
            <a:ext cx="3104667" cy="3137807"/>
            <a:chOff x="184633" y="2268349"/>
            <a:chExt cx="3104667" cy="3137807"/>
          </a:xfrm>
        </p:grpSpPr>
        <p:sp>
          <p:nvSpPr>
            <p:cNvPr id="5" name="TextBox 4"/>
            <p:cNvSpPr txBox="1"/>
            <p:nvPr/>
          </p:nvSpPr>
          <p:spPr>
            <a:xfrm>
              <a:off x="184633" y="2268349"/>
              <a:ext cx="3104667"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F6600"/>
                  </a:solidFill>
                  <a:effectLst/>
                  <a:uLnTx/>
                  <a:uFillTx/>
                </a:rPr>
                <a:t>Q: </a:t>
              </a:r>
              <a:r>
                <a:rPr kumimoji="0" lang="en-US" sz="2200" b="0" i="0" u="none" strike="noStrike" kern="0" cap="none" spc="0" normalizeH="0" baseline="0" noProof="0" dirty="0">
                  <a:ln>
                    <a:noFill/>
                  </a:ln>
                  <a:solidFill>
                    <a:prstClr val="black"/>
                  </a:solidFill>
                  <a:effectLst/>
                  <a:uLnTx/>
                  <a:uFillTx/>
                </a:rPr>
                <a:t>How many zebras?</a:t>
              </a:r>
            </a:p>
          </p:txBody>
        </p:sp>
        <p:pic>
          <p:nvPicPr>
            <p:cNvPr id="6" name="Picture 32" descr="https://vision.ece.vt.edu/data/mscoco/images/val2014/COCO_val2014_000000444982.jpg"/>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7324" y="2826132"/>
              <a:ext cx="2560320" cy="18288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9927" y="4975269"/>
              <a:ext cx="2142773"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B0F0"/>
                  </a:solidFill>
                  <a:effectLst/>
                  <a:uLnTx/>
                  <a:uFillTx/>
                </a:rPr>
                <a:t>Predicted </a:t>
              </a:r>
              <a:r>
                <a:rPr kumimoji="0" lang="en-US" sz="2200" b="0" i="0" u="none" strike="noStrike" kern="0" cap="none" spc="0" normalizeH="0" baseline="0" noProof="0" dirty="0" err="1">
                  <a:ln>
                    <a:noFill/>
                  </a:ln>
                  <a:solidFill>
                    <a:srgbClr val="00B0F0"/>
                  </a:solidFill>
                  <a:effectLst/>
                  <a:uLnTx/>
                  <a:uFillTx/>
                </a:rPr>
                <a:t>Ans</a:t>
              </a:r>
              <a:r>
                <a:rPr kumimoji="0" lang="en-US" sz="2200" b="0" i="0" u="none" strike="noStrike" kern="0" cap="none" spc="0" normalizeH="0" baseline="0" noProof="0" dirty="0">
                  <a:ln>
                    <a:noFill/>
                  </a:ln>
                  <a:solidFill>
                    <a:srgbClr val="00B0F0"/>
                  </a:solidFill>
                  <a:effectLst/>
                  <a:uLnTx/>
                  <a:uFillTx/>
                </a:rPr>
                <a:t>: </a:t>
              </a:r>
              <a:r>
                <a:rPr kumimoji="0" lang="en-US" sz="2200" b="0" i="0" u="none" strike="noStrike" kern="0" cap="none" spc="0" normalizeH="0" baseline="0" noProof="0" dirty="0">
                  <a:ln>
                    <a:noFill/>
                  </a:ln>
                  <a:solidFill>
                    <a:prstClr val="black"/>
                  </a:solidFill>
                  <a:effectLst/>
                  <a:uLnTx/>
                  <a:uFillTx/>
                </a:rPr>
                <a:t>2</a:t>
              </a:r>
            </a:p>
          </p:txBody>
        </p:sp>
      </p:grpSp>
      <p:pic>
        <p:nvPicPr>
          <p:cNvPr id="9" name="Picture 36" descr="https://vision.ece.vt.edu/data/mscoco/images/val2014/COCO_val2014_000000432732.jpg"/>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74558" y="1994055"/>
            <a:ext cx="2560320" cy="18288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 name="Picture 34" descr="https://vision.ece.vt.edu/data/mscoco/images/val2014/COCO_val2014_000000577149.jpg"/>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81509" y="1994055"/>
            <a:ext cx="2560320" cy="18288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30" descr="Sorry! :("/>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44551" y="3905327"/>
            <a:ext cx="2560320" cy="18288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054718" y="1436272"/>
            <a:ext cx="3104667"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F6600"/>
                </a:solidFill>
                <a:effectLst/>
                <a:uLnTx/>
                <a:uFillTx/>
              </a:rPr>
              <a:t>Q: </a:t>
            </a:r>
            <a:r>
              <a:rPr kumimoji="0" lang="en-US" sz="2200" b="0" i="0" u="none" strike="noStrike" kern="0" cap="none" spc="0" normalizeH="0" baseline="0" noProof="0" dirty="0">
                <a:ln>
                  <a:noFill/>
                </a:ln>
                <a:solidFill>
                  <a:prstClr val="black"/>
                </a:solidFill>
                <a:effectLst/>
                <a:uLnTx/>
                <a:uFillTx/>
              </a:rPr>
              <a:t>How many zebras?</a:t>
            </a:r>
          </a:p>
        </p:txBody>
      </p:sp>
      <p:grpSp>
        <p:nvGrpSpPr>
          <p:cNvPr id="13" name="Group 12"/>
          <p:cNvGrpSpPr/>
          <p:nvPr/>
        </p:nvGrpSpPr>
        <p:grpSpPr>
          <a:xfrm>
            <a:off x="3333760" y="1936878"/>
            <a:ext cx="5708069" cy="4470349"/>
            <a:chOff x="3729645" y="1997046"/>
            <a:chExt cx="5708069" cy="4589651"/>
          </a:xfrm>
        </p:grpSpPr>
        <p:sp>
          <p:nvSpPr>
            <p:cNvPr id="14" name="Rectangle 13"/>
            <p:cNvSpPr/>
            <p:nvPr/>
          </p:nvSpPr>
          <p:spPr>
            <a:xfrm>
              <a:off x="3729645" y="1997046"/>
              <a:ext cx="5708069" cy="4589651"/>
            </a:xfrm>
            <a:prstGeom prst="rect">
              <a:avLst/>
            </a:prstGeom>
            <a:solidFill>
              <a:schemeClr val="accent6">
                <a:lumMod val="20000"/>
                <a:lumOff val="80000"/>
                <a:alpha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54717" y="3776717"/>
              <a:ext cx="3037367" cy="6635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B0F0"/>
                  </a:solidFill>
                  <a:effectLst/>
                  <a:uLnTx/>
                  <a:uFillTx/>
                </a:rPr>
                <a:t>Predicted </a:t>
              </a:r>
              <a:r>
                <a:rPr kumimoji="0" lang="en-US" sz="3600" b="0" i="0" u="none" strike="noStrike" kern="0" cap="none" spc="0" normalizeH="0" baseline="0" noProof="0" dirty="0" err="1">
                  <a:ln>
                    <a:noFill/>
                  </a:ln>
                  <a:solidFill>
                    <a:srgbClr val="00B0F0"/>
                  </a:solidFill>
                  <a:effectLst/>
                  <a:uLnTx/>
                  <a:uFillTx/>
                </a:rPr>
                <a:t>Ans</a:t>
              </a:r>
              <a:r>
                <a:rPr lang="en-US" sz="3600" kern="0" dirty="0"/>
                <a:t>?</a:t>
              </a:r>
              <a:endParaRPr kumimoji="0" lang="en-US" sz="3600" b="0" i="0" u="none" strike="noStrike" kern="0" cap="none" spc="0" normalizeH="0" baseline="0" noProof="0" dirty="0">
                <a:ln>
                  <a:noFill/>
                </a:ln>
                <a:effectLst/>
                <a:uLnTx/>
                <a:uFillTx/>
              </a:endParaRPr>
            </a:p>
          </p:txBody>
        </p:sp>
      </p:grpSp>
      <p:sp>
        <p:nvSpPr>
          <p:cNvPr id="18" name="Slide Number Placeholder 17"/>
          <p:cNvSpPr>
            <a:spLocks noGrp="1"/>
          </p:cNvSpPr>
          <p:nvPr>
            <p:ph type="sldNum" sz="quarter" idx="12"/>
          </p:nvPr>
        </p:nvSpPr>
        <p:spPr/>
        <p:txBody>
          <a:bodyPr/>
          <a:lstStyle/>
          <a:p>
            <a:fld id="{FA6F076C-A2A4-4E2C-A756-CB59CEC92C6A}" type="slidenum">
              <a:rPr lang="en-US" smtClean="0"/>
              <a:t>50</a:t>
            </a:fld>
            <a:endParaRPr lang="en-US" dirty="0"/>
          </a:p>
        </p:txBody>
      </p:sp>
      <p:sp>
        <p:nvSpPr>
          <p:cNvPr id="16" name="TextBox 15"/>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47210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rPr>
              <a:t>Looking at the Image</a:t>
            </a:r>
            <a:endParaRPr lang="en-US" dirty="0"/>
          </a:p>
        </p:txBody>
      </p:sp>
      <p:graphicFrame>
        <p:nvGraphicFramePr>
          <p:cNvPr id="16" name="Chart 15"/>
          <p:cNvGraphicFramePr>
            <a:graphicFrameLocks/>
          </p:cNvGraphicFramePr>
          <p:nvPr>
            <p:extLst/>
          </p:nvPr>
        </p:nvGraphicFramePr>
        <p:xfrm>
          <a:off x="269913" y="1032831"/>
          <a:ext cx="8708834" cy="5533222"/>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Straight Connector 3"/>
          <p:cNvCxnSpPr/>
          <p:nvPr/>
        </p:nvCxnSpPr>
        <p:spPr bwMode="auto">
          <a:xfrm flipV="1">
            <a:off x="3278851" y="3626310"/>
            <a:ext cx="11017" cy="168249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a:off x="780814" y="3617146"/>
            <a:ext cx="2514600" cy="11017"/>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6" name="TextBox 5"/>
          <p:cNvSpPr txBox="1"/>
          <p:nvPr/>
        </p:nvSpPr>
        <p:spPr>
          <a:xfrm>
            <a:off x="1127546" y="3217967"/>
            <a:ext cx="903383" cy="400110"/>
          </a:xfrm>
          <a:prstGeom prst="rect">
            <a:avLst/>
          </a:prstGeom>
          <a:noFill/>
        </p:spPr>
        <p:txBody>
          <a:bodyPr wrap="square" rtlCol="0">
            <a:spAutoFit/>
          </a:bodyPr>
          <a:lstStyle/>
          <a:p>
            <a:r>
              <a:rPr lang="en-US" sz="2000" dirty="0"/>
              <a:t>42%</a:t>
            </a:r>
          </a:p>
        </p:txBody>
      </p:sp>
      <p:sp>
        <p:nvSpPr>
          <p:cNvPr id="8" name="Slide Number Placeholder 7"/>
          <p:cNvSpPr>
            <a:spLocks noGrp="1"/>
          </p:cNvSpPr>
          <p:nvPr>
            <p:ph type="sldNum" sz="quarter" idx="12"/>
          </p:nvPr>
        </p:nvSpPr>
        <p:spPr/>
        <p:txBody>
          <a:bodyPr/>
          <a:lstStyle/>
          <a:p>
            <a:fld id="{FA6F076C-A2A4-4E2C-A756-CB59CEC92C6A}" type="slidenum">
              <a:rPr lang="en-US" smtClean="0"/>
              <a:t>51</a:t>
            </a:fld>
            <a:endParaRPr lang="en-US" dirty="0"/>
          </a:p>
        </p:txBody>
      </p:sp>
      <p:sp>
        <p:nvSpPr>
          <p:cNvPr id="9" name="TextBox 8"/>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cxnSp>
        <p:nvCxnSpPr>
          <p:cNvPr id="10" name="Straight Connector 9">
            <a:extLst>
              <a:ext uri="{FF2B5EF4-FFF2-40B4-BE49-F238E27FC236}">
                <a16:creationId xmlns:a16="http://schemas.microsoft.com/office/drawing/2014/main" id="{A9519885-5F5C-064D-A6AE-278E42C8780A}"/>
              </a:ext>
            </a:extLst>
          </p:cNvPr>
          <p:cNvCxnSpPr/>
          <p:nvPr/>
        </p:nvCxnSpPr>
        <p:spPr bwMode="auto">
          <a:xfrm flipV="1">
            <a:off x="3249976" y="3034674"/>
            <a:ext cx="11017" cy="226771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CA41333-F28A-7249-B7A8-83B545952617}"/>
              </a:ext>
            </a:extLst>
          </p:cNvPr>
          <p:cNvCxnSpPr/>
          <p:nvPr/>
        </p:nvCxnSpPr>
        <p:spPr bwMode="auto">
          <a:xfrm>
            <a:off x="796489" y="3029550"/>
            <a:ext cx="2468880" cy="11017"/>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2" name="TextBox 11">
            <a:extLst>
              <a:ext uri="{FF2B5EF4-FFF2-40B4-BE49-F238E27FC236}">
                <a16:creationId xmlns:a16="http://schemas.microsoft.com/office/drawing/2014/main" id="{3104B639-4A70-9244-B431-9455BF79C0DD}"/>
              </a:ext>
            </a:extLst>
          </p:cNvPr>
          <p:cNvSpPr txBox="1"/>
          <p:nvPr/>
        </p:nvSpPr>
        <p:spPr>
          <a:xfrm>
            <a:off x="1113258" y="2656512"/>
            <a:ext cx="903383" cy="400110"/>
          </a:xfrm>
          <a:prstGeom prst="rect">
            <a:avLst/>
          </a:prstGeom>
          <a:noFill/>
        </p:spPr>
        <p:txBody>
          <a:bodyPr wrap="square" rtlCol="0">
            <a:spAutoFit/>
          </a:bodyPr>
          <a:lstStyle/>
          <a:p>
            <a:r>
              <a:rPr lang="en-US" sz="2000" dirty="0"/>
              <a:t>56%</a:t>
            </a:r>
          </a:p>
        </p:txBody>
      </p:sp>
    </p:spTree>
    <p:extLst>
      <p:ext uri="{BB962C8B-B14F-4D97-AF65-F5344CB8AC3E}">
        <p14:creationId xmlns:p14="http://schemas.microsoft.com/office/powerpoint/2010/main" val="247852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graphicEl>
                                              <a:chart seriesIdx="3" categoryIdx="-4" bldStep="series"/>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Chart bld="series"/>
        </p:bldSub>
      </p:bldGraphic>
      <p:bldP spid="6"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876"/>
            <a:ext cx="8229600" cy="1143000"/>
          </a:xfrm>
        </p:spPr>
        <p:txBody>
          <a:bodyPr/>
          <a:lstStyle/>
          <a:p>
            <a:r>
              <a:rPr lang="en-US" dirty="0">
                <a:latin typeface="Calibri" panose="020F0502020204030204" pitchFamily="34" charset="0"/>
              </a:rPr>
              <a:t>Looking at the Image</a:t>
            </a:r>
            <a:endParaRPr lang="en-US" dirty="0"/>
          </a:p>
        </p:txBody>
      </p:sp>
      <p:sp>
        <p:nvSpPr>
          <p:cNvPr id="3" name="Content Placeholder 2"/>
          <p:cNvSpPr>
            <a:spLocks noGrp="1"/>
          </p:cNvSpPr>
          <p:nvPr>
            <p:ph idx="1"/>
          </p:nvPr>
        </p:nvSpPr>
        <p:spPr>
          <a:xfrm>
            <a:off x="685800" y="620485"/>
            <a:ext cx="7772400" cy="3111500"/>
          </a:xfrm>
        </p:spPr>
        <p:txBody>
          <a:bodyPr/>
          <a:lstStyle/>
          <a:p>
            <a:pPr marL="0" indent="0">
              <a:buNone/>
            </a:pPr>
            <a:r>
              <a:rPr lang="en-US" b="1" dirty="0"/>
              <a:t>Results</a:t>
            </a:r>
          </a:p>
          <a:p>
            <a:r>
              <a:rPr lang="en-US" dirty="0"/>
              <a:t>VQA models do not change answers across images for significant % of questions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lgn="ctr">
              <a:buNone/>
            </a:pPr>
            <a:endParaRPr lang="en-US" dirty="0"/>
          </a:p>
          <a:p>
            <a:pPr marL="0" indent="0" algn="ctr">
              <a:buNone/>
            </a:pPr>
            <a:endParaRPr lang="en-US" dirty="0"/>
          </a:p>
          <a:p>
            <a:pPr marL="457200" indent="-457200">
              <a:buFont typeface="+mj-lt"/>
              <a:buAutoNum type="arabicPeriod"/>
            </a:pPr>
            <a:endParaRPr lang="en-US" dirty="0"/>
          </a:p>
        </p:txBody>
      </p:sp>
      <p:graphicFrame>
        <p:nvGraphicFramePr>
          <p:cNvPr id="4" name="Table 3"/>
          <p:cNvGraphicFramePr>
            <a:graphicFrameLocks noGrp="1"/>
          </p:cNvGraphicFramePr>
          <p:nvPr>
            <p:extLst/>
          </p:nvPr>
        </p:nvGraphicFramePr>
        <p:xfrm>
          <a:off x="735375" y="2577947"/>
          <a:ext cx="7722825" cy="792480"/>
        </p:xfrm>
        <a:graphic>
          <a:graphicData uri="http://schemas.openxmlformats.org/drawingml/2006/table">
            <a:tbl>
              <a:tblPr firstRow="1" bandRow="1">
                <a:tableStyleId>{21E4AEA4-8DFA-4A89-87EB-49C32662AFE0}</a:tableStyleId>
              </a:tblPr>
              <a:tblGrid>
                <a:gridCol w="2952521">
                  <a:extLst>
                    <a:ext uri="{9D8B030D-6E8A-4147-A177-3AD203B41FA5}">
                      <a16:colId xmlns:a16="http://schemas.microsoft.com/office/drawing/2014/main" val="20000"/>
                    </a:ext>
                  </a:extLst>
                </a:gridCol>
                <a:gridCol w="2478795">
                  <a:extLst>
                    <a:ext uri="{9D8B030D-6E8A-4147-A177-3AD203B41FA5}">
                      <a16:colId xmlns:a16="http://schemas.microsoft.com/office/drawing/2014/main" val="20001"/>
                    </a:ext>
                  </a:extLst>
                </a:gridCol>
                <a:gridCol w="2291509">
                  <a:extLst>
                    <a:ext uri="{9D8B030D-6E8A-4147-A177-3AD203B41FA5}">
                      <a16:colId xmlns:a16="http://schemas.microsoft.com/office/drawing/2014/main" val="20002"/>
                    </a:ext>
                  </a:extLst>
                </a:gridCol>
              </a:tblGrid>
              <a:tr h="383081">
                <a:tc>
                  <a:txBody>
                    <a:bodyPr/>
                    <a:lstStyle/>
                    <a:p>
                      <a:pPr algn="ctr"/>
                      <a:endParaRPr lang="en-US" sz="2000" dirty="0"/>
                    </a:p>
                  </a:txBody>
                  <a:tcPr/>
                </a:tc>
                <a:tc>
                  <a:txBody>
                    <a:bodyPr/>
                    <a:lstStyle/>
                    <a:p>
                      <a:pPr algn="ctr"/>
                      <a:r>
                        <a:rPr lang="en-US" sz="2000" dirty="0"/>
                        <a:t>Without</a:t>
                      </a:r>
                      <a:r>
                        <a:rPr lang="en-US" sz="2000" baseline="0" dirty="0"/>
                        <a:t> Attention</a:t>
                      </a:r>
                      <a:endParaRPr lang="en-US" sz="2000" dirty="0"/>
                    </a:p>
                  </a:txBody>
                  <a:tcPr/>
                </a:tc>
                <a:tc>
                  <a:txBody>
                    <a:bodyPr/>
                    <a:lstStyle/>
                    <a:p>
                      <a:pPr algn="ctr"/>
                      <a:r>
                        <a:rPr lang="en-US" sz="2000" dirty="0"/>
                        <a:t>With Attention</a:t>
                      </a:r>
                    </a:p>
                  </a:txBody>
                  <a:tcPr/>
                </a:tc>
                <a:extLst>
                  <a:ext uri="{0D108BD9-81ED-4DB2-BD59-A6C34878D82A}">
                    <a16:rowId xmlns:a16="http://schemas.microsoft.com/office/drawing/2014/main" val="10000"/>
                  </a:ext>
                </a:extLst>
              </a:tr>
              <a:tr h="370840">
                <a:tc>
                  <a:txBody>
                    <a:bodyPr/>
                    <a:lstStyle/>
                    <a:p>
                      <a:pPr algn="ctr"/>
                      <a:r>
                        <a:rPr lang="en-US" sz="2000" dirty="0"/>
                        <a:t>% of questions</a:t>
                      </a:r>
                    </a:p>
                  </a:txBody>
                  <a:tcPr/>
                </a:tc>
                <a:tc>
                  <a:txBody>
                    <a:bodyPr/>
                    <a:lstStyle/>
                    <a:p>
                      <a:pPr algn="ctr"/>
                      <a:r>
                        <a:rPr lang="en-US" sz="2000" dirty="0"/>
                        <a:t>56%</a:t>
                      </a:r>
                    </a:p>
                  </a:txBody>
                  <a:tcPr/>
                </a:tc>
                <a:tc>
                  <a:txBody>
                    <a:bodyPr/>
                    <a:lstStyle/>
                    <a:p>
                      <a:pPr algn="ctr"/>
                      <a:r>
                        <a:rPr lang="en-US" sz="2000" dirty="0"/>
                        <a:t>42%</a:t>
                      </a:r>
                    </a:p>
                  </a:txBody>
                  <a:tcPr/>
                </a:tc>
                <a:extLst>
                  <a:ext uri="{0D108BD9-81ED-4DB2-BD59-A6C34878D82A}">
                    <a16:rowId xmlns:a16="http://schemas.microsoft.com/office/drawing/2014/main" val="10001"/>
                  </a:ext>
                </a:extLst>
              </a:tr>
            </a:tbl>
          </a:graphicData>
        </a:graphic>
      </p:graphicFrame>
      <p:sp>
        <p:nvSpPr>
          <p:cNvPr id="5" name="Down Arrow 4"/>
          <p:cNvSpPr/>
          <p:nvPr/>
        </p:nvSpPr>
        <p:spPr bwMode="auto">
          <a:xfrm>
            <a:off x="4494882" y="3470313"/>
            <a:ext cx="319489" cy="649995"/>
          </a:xfrm>
          <a:prstGeom prst="downArrow">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lide Number Placeholder 8"/>
          <p:cNvSpPr>
            <a:spLocks noGrp="1"/>
          </p:cNvSpPr>
          <p:nvPr>
            <p:ph type="sldNum" sz="quarter" idx="12"/>
          </p:nvPr>
        </p:nvSpPr>
        <p:spPr/>
        <p:txBody>
          <a:bodyPr/>
          <a:lstStyle/>
          <a:p>
            <a:fld id="{FA6F076C-A2A4-4E2C-A756-CB59CEC92C6A}" type="slidenum">
              <a:rPr lang="en-US" smtClean="0"/>
              <a:t>52</a:t>
            </a:fld>
            <a:endParaRPr lang="en-US" dirty="0"/>
          </a:p>
        </p:txBody>
      </p:sp>
      <p:sp>
        <p:nvSpPr>
          <p:cNvPr id="10" name="Content Placeholder 2"/>
          <p:cNvSpPr txBox="1">
            <a:spLocks/>
          </p:cNvSpPr>
          <p:nvPr/>
        </p:nvSpPr>
        <p:spPr bwMode="auto">
          <a:xfrm>
            <a:off x="731520" y="4229100"/>
            <a:ext cx="7726680" cy="457200"/>
          </a:xfrm>
          <a:prstGeom prst="rect">
            <a:avLst/>
          </a:prstGeom>
          <a:solidFill>
            <a:schemeClr val="bg1">
              <a:lumMod val="85000"/>
            </a:schemeClr>
          </a:solidFill>
          <a:ln w="9525">
            <a:solidFill>
              <a:schemeClr val="accent3">
                <a:lumMod val="40000"/>
                <a:lumOff val="60000"/>
              </a:schemeClr>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16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4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2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2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2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200">
                <a:solidFill>
                  <a:schemeClr val="tx1"/>
                </a:solidFill>
                <a:latin typeface="+mn-lt"/>
                <a:ea typeface="+mn-ea"/>
                <a:cs typeface="+mn-cs"/>
              </a:defRPr>
            </a:lvl9pPr>
          </a:lstStyle>
          <a:p>
            <a:pPr marL="0" indent="0" algn="ctr">
              <a:buFontTx/>
              <a:buNone/>
            </a:pPr>
            <a:r>
              <a:rPr lang="en-US" i="1" kern="0" dirty="0"/>
              <a:t>VQA models are “stubborn”</a:t>
            </a:r>
          </a:p>
        </p:txBody>
      </p:sp>
      <p:sp>
        <p:nvSpPr>
          <p:cNvPr id="12" name="Content Placeholder 2"/>
          <p:cNvSpPr txBox="1">
            <a:spLocks/>
          </p:cNvSpPr>
          <p:nvPr/>
        </p:nvSpPr>
        <p:spPr bwMode="auto">
          <a:xfrm>
            <a:off x="731520" y="4926758"/>
            <a:ext cx="7726680" cy="768350"/>
          </a:xfrm>
          <a:prstGeom prst="rect">
            <a:avLst/>
          </a:prstGeom>
          <a:solidFill>
            <a:schemeClr val="bg1">
              <a:lumMod val="85000"/>
            </a:schemeClr>
          </a:solidFill>
          <a:ln w="9525">
            <a:solidFill>
              <a:schemeClr val="accent3">
                <a:lumMod val="40000"/>
                <a:lumOff val="60000"/>
              </a:schemeClr>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16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4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2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2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2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200">
                <a:solidFill>
                  <a:schemeClr val="tx1"/>
                </a:solidFill>
                <a:latin typeface="+mn-lt"/>
                <a:ea typeface="+mn-ea"/>
                <a:cs typeface="+mn-cs"/>
              </a:defRPr>
            </a:lvl9pPr>
          </a:lstStyle>
          <a:p>
            <a:pPr marL="0" indent="0" algn="ctr">
              <a:buFontTx/>
              <a:buNone/>
            </a:pPr>
            <a:r>
              <a:rPr lang="en-US" i="1" kern="0" dirty="0"/>
              <a:t>Attention based models are less “stubborn” than non-attention based models</a:t>
            </a:r>
          </a:p>
          <a:p>
            <a:pPr marL="0" indent="0" algn="ctr">
              <a:buFontTx/>
              <a:buNone/>
            </a:pPr>
            <a:endParaRPr lang="en-US" i="1" kern="0" dirty="0"/>
          </a:p>
          <a:p>
            <a:pPr marL="457200" indent="-457200" algn="ctr">
              <a:buFont typeface="+mj-lt"/>
              <a:buAutoNum type="arabicPeriod"/>
            </a:pPr>
            <a:endParaRPr lang="en-US" i="1" kern="0" dirty="0"/>
          </a:p>
        </p:txBody>
      </p:sp>
      <p:sp>
        <p:nvSpPr>
          <p:cNvPr id="11" name="TextBox 10"/>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5614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99" y="0"/>
            <a:ext cx="8229600" cy="1143000"/>
          </a:xfrm>
        </p:spPr>
        <p:txBody>
          <a:bodyPr/>
          <a:lstStyle/>
          <a:p>
            <a:r>
              <a:rPr lang="en-US" dirty="0">
                <a:latin typeface="Calibri" panose="020F0502020204030204" pitchFamily="34" charset="0"/>
              </a:rPr>
              <a:t>Looking at the Image</a:t>
            </a:r>
            <a:endParaRPr lang="en-US" dirty="0"/>
          </a:p>
        </p:txBody>
      </p:sp>
      <p:sp>
        <p:nvSpPr>
          <p:cNvPr id="6" name="TextBox 5"/>
          <p:cNvSpPr txBox="1"/>
          <p:nvPr/>
        </p:nvSpPr>
        <p:spPr>
          <a:xfrm>
            <a:off x="1" y="1129942"/>
            <a:ext cx="9144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79646">
                    <a:lumMod val="75000"/>
                  </a:srgbClr>
                </a:solidFill>
                <a:effectLst/>
                <a:uLnTx/>
                <a:uFillTx/>
              </a:rPr>
              <a:t>Q: </a:t>
            </a:r>
            <a:r>
              <a:rPr lang="en-US" sz="2400" kern="0" dirty="0">
                <a:solidFill>
                  <a:prstClr val="black"/>
                </a:solidFill>
              </a:rPr>
              <a:t>What does the red sign say</a:t>
            </a:r>
            <a:r>
              <a:rPr kumimoji="0" lang="en-US" sz="2400" b="0" i="0" u="none" strike="noStrike" kern="0" cap="none" spc="0" normalizeH="0" baseline="0" noProof="0" dirty="0">
                <a:ln>
                  <a:noFill/>
                </a:ln>
                <a:solidFill>
                  <a:prstClr val="black"/>
                </a:solidFill>
                <a:effectLst/>
                <a:uLnTx/>
                <a:uFillTx/>
              </a:rPr>
              <a:t>?             </a:t>
            </a:r>
          </a:p>
        </p:txBody>
      </p:sp>
      <p:sp>
        <p:nvSpPr>
          <p:cNvPr id="12" name="TextBox 11"/>
          <p:cNvSpPr txBox="1"/>
          <p:nvPr/>
        </p:nvSpPr>
        <p:spPr>
          <a:xfrm>
            <a:off x="0" y="1601773"/>
            <a:ext cx="9144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B0F0"/>
                </a:solidFill>
                <a:effectLst/>
                <a:uLnTx/>
                <a:uFillTx/>
              </a:rPr>
              <a:t>Predicted </a:t>
            </a:r>
            <a:r>
              <a:rPr kumimoji="0" lang="en-US" sz="2400" b="0" i="0" u="none" strike="noStrike" kern="0" cap="none" spc="0" normalizeH="0" baseline="0" noProof="0" dirty="0" err="1">
                <a:ln>
                  <a:noFill/>
                </a:ln>
                <a:solidFill>
                  <a:srgbClr val="00B0F0"/>
                </a:solidFill>
                <a:effectLst/>
                <a:uLnTx/>
                <a:uFillTx/>
              </a:rPr>
              <a:t>Ans</a:t>
            </a:r>
            <a:r>
              <a:rPr kumimoji="0" lang="en-US" sz="2400" b="0" i="0" u="none" strike="noStrike" kern="0" cap="none" spc="0" normalizeH="0" baseline="0" noProof="0" dirty="0">
                <a:ln>
                  <a:noFill/>
                </a:ln>
                <a:solidFill>
                  <a:prstClr val="black"/>
                </a:solidFill>
                <a:effectLst/>
                <a:uLnTx/>
                <a:uFillTx/>
              </a:rPr>
              <a:t>: </a:t>
            </a:r>
            <a:r>
              <a:rPr lang="en-US" sz="2400" kern="0" noProof="0" dirty="0">
                <a:solidFill>
                  <a:prstClr val="black"/>
                </a:solidFill>
              </a:rPr>
              <a:t>stop</a:t>
            </a:r>
            <a:endParaRPr kumimoji="0" lang="en-US" sz="2400" b="0" i="0" u="none" strike="noStrike" kern="0" cap="none" spc="0" normalizeH="0" baseline="0" noProof="0" dirty="0">
              <a:ln>
                <a:noFill/>
              </a:ln>
              <a:solidFill>
                <a:prstClr val="black"/>
              </a:solidFill>
              <a:effectLst/>
              <a:uLnTx/>
              <a:uFillTx/>
            </a:endParaRPr>
          </a:p>
        </p:txBody>
      </p:sp>
      <p:graphicFrame>
        <p:nvGraphicFramePr>
          <p:cNvPr id="13" name="Table 12"/>
          <p:cNvGraphicFramePr>
            <a:graphicFrameLocks noGrp="1"/>
          </p:cNvGraphicFramePr>
          <p:nvPr>
            <p:extLst/>
          </p:nvPr>
        </p:nvGraphicFramePr>
        <p:xfrm>
          <a:off x="0" y="2269889"/>
          <a:ext cx="9144000" cy="487680"/>
        </p:xfrm>
        <a:graphic>
          <a:graphicData uri="http://schemas.openxmlformats.org/drawingml/2006/table">
            <a:tbl>
              <a:tblPr firstRow="1" bandRow="1"/>
              <a:tblGrid>
                <a:gridCol w="3214708">
                  <a:extLst>
                    <a:ext uri="{9D8B030D-6E8A-4147-A177-3AD203B41FA5}">
                      <a16:colId xmlns:a16="http://schemas.microsoft.com/office/drawing/2014/main" val="20000"/>
                    </a:ext>
                  </a:extLst>
                </a:gridCol>
                <a:gridCol w="5929292">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Correct</a:t>
                      </a:r>
                      <a:r>
                        <a:rPr lang="en-US" sz="2600" b="1" kern="1200" baseline="0" dirty="0">
                          <a:solidFill>
                            <a:schemeClr val="tx1"/>
                          </a:solidFill>
                          <a:latin typeface="+mn-lt"/>
                          <a:ea typeface="+mn-ea"/>
                          <a:cs typeface="+mn-cs"/>
                        </a:rPr>
                        <a:t> Response</a:t>
                      </a:r>
                      <a:endParaRPr lang="en-US" sz="26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Incorrect Responses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Rectangle 2"/>
          <p:cNvSpPr/>
          <p:nvPr/>
        </p:nvSpPr>
        <p:spPr bwMode="auto">
          <a:xfrm>
            <a:off x="5017340" y="2338251"/>
            <a:ext cx="2885689" cy="378823"/>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19" name="Picture 22" descr="Sorry! :("/>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0999" y="2850492"/>
            <a:ext cx="2441448" cy="18288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20" name="Picture 24" descr="Sorry! :("/>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967466" y="2867162"/>
            <a:ext cx="2441448" cy="18288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21" name="Picture 26" descr="https://vision.ece.vt.edu/data/mscoco/images/val2014/COCO_val2014_000000019087.jpg"/>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09816" y="2867162"/>
            <a:ext cx="2441448" cy="18288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22" name="Picture 28" descr="https://vision.ece.vt.edu/data/mscoco/images/val2014/COCO_val2014_000000356314.jpg"/>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05359" y="4917036"/>
            <a:ext cx="2441448" cy="18288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FA6F076C-A2A4-4E2C-A756-CB59CEC92C6A}" type="slidenum">
              <a:rPr lang="en-US" smtClean="0"/>
              <a:t>53</a:t>
            </a:fld>
            <a:endParaRPr lang="en-US" dirty="0"/>
          </a:p>
        </p:txBody>
      </p:sp>
      <p:sp>
        <p:nvSpPr>
          <p:cNvPr id="14" name="TextBox 13"/>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88233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latin typeface="Calibri" panose="020F0502020204030204" pitchFamily="34" charset="0"/>
              </a:rPr>
              <a:t>Looking at the Image</a:t>
            </a:r>
            <a:endParaRPr lang="en-US" dirty="0"/>
          </a:p>
        </p:txBody>
      </p:sp>
      <p:sp>
        <p:nvSpPr>
          <p:cNvPr id="6" name="TextBox 5"/>
          <p:cNvSpPr txBox="1"/>
          <p:nvPr/>
        </p:nvSpPr>
        <p:spPr>
          <a:xfrm>
            <a:off x="1" y="1129942"/>
            <a:ext cx="9144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79646">
                    <a:lumMod val="75000"/>
                  </a:srgbClr>
                </a:solidFill>
                <a:effectLst/>
                <a:uLnTx/>
                <a:uFillTx/>
              </a:rPr>
              <a:t>Q: </a:t>
            </a:r>
            <a:r>
              <a:rPr kumimoji="0" lang="en-US" sz="2400" b="0" i="0" u="none" strike="noStrike" kern="0" cap="none" spc="0" normalizeH="0" baseline="0" noProof="0" dirty="0">
                <a:ln>
                  <a:noFill/>
                </a:ln>
                <a:solidFill>
                  <a:prstClr val="black"/>
                </a:solidFill>
                <a:effectLst/>
                <a:uLnTx/>
                <a:uFillTx/>
              </a:rPr>
              <a:t>How many zebras?             </a:t>
            </a:r>
          </a:p>
        </p:txBody>
      </p:sp>
      <p:sp>
        <p:nvSpPr>
          <p:cNvPr id="12" name="TextBox 11"/>
          <p:cNvSpPr txBox="1"/>
          <p:nvPr/>
        </p:nvSpPr>
        <p:spPr>
          <a:xfrm>
            <a:off x="0" y="1601773"/>
            <a:ext cx="9144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B0F0"/>
                </a:solidFill>
                <a:effectLst/>
                <a:uLnTx/>
                <a:uFillTx/>
              </a:rPr>
              <a:t>Predicted </a:t>
            </a:r>
            <a:r>
              <a:rPr kumimoji="0" lang="en-US" sz="2400" b="0" i="0" u="none" strike="noStrike" kern="0" cap="none" spc="0" normalizeH="0" baseline="0" noProof="0" dirty="0" err="1">
                <a:ln>
                  <a:noFill/>
                </a:ln>
                <a:solidFill>
                  <a:srgbClr val="00B0F0"/>
                </a:solidFill>
                <a:effectLst/>
                <a:uLnTx/>
                <a:uFillTx/>
              </a:rPr>
              <a:t>Ans</a:t>
            </a:r>
            <a:r>
              <a:rPr kumimoji="0" lang="en-US" sz="2400" b="0" i="0" u="none" strike="noStrike" kern="0" cap="none" spc="0" normalizeH="0" baseline="0" noProof="0" dirty="0">
                <a:ln>
                  <a:noFill/>
                </a:ln>
                <a:solidFill>
                  <a:prstClr val="black"/>
                </a:solidFill>
                <a:effectLst/>
                <a:uLnTx/>
                <a:uFillTx/>
              </a:rPr>
              <a:t>: </a:t>
            </a:r>
            <a:r>
              <a:rPr lang="en-US" sz="2400" kern="0" dirty="0">
                <a:solidFill>
                  <a:prstClr val="black"/>
                </a:solidFill>
              </a:rPr>
              <a:t>2</a:t>
            </a:r>
            <a:endParaRPr kumimoji="0" lang="en-US" sz="2400" b="0" i="0" u="none" strike="noStrike" kern="0" cap="none" spc="0" normalizeH="0" baseline="0" noProof="0" dirty="0">
              <a:ln>
                <a:noFill/>
              </a:ln>
              <a:solidFill>
                <a:prstClr val="black"/>
              </a:solidFill>
              <a:effectLst/>
              <a:uLnTx/>
              <a:uFillTx/>
            </a:endParaRPr>
          </a:p>
        </p:txBody>
      </p:sp>
      <p:graphicFrame>
        <p:nvGraphicFramePr>
          <p:cNvPr id="13" name="Table 12"/>
          <p:cNvGraphicFramePr>
            <a:graphicFrameLocks noGrp="1"/>
          </p:cNvGraphicFramePr>
          <p:nvPr>
            <p:extLst/>
          </p:nvPr>
        </p:nvGraphicFramePr>
        <p:xfrm>
          <a:off x="0" y="2269889"/>
          <a:ext cx="9144000" cy="487680"/>
        </p:xfrm>
        <a:graphic>
          <a:graphicData uri="http://schemas.openxmlformats.org/drawingml/2006/table">
            <a:tbl>
              <a:tblPr firstRow="1" bandRow="1"/>
              <a:tblGrid>
                <a:gridCol w="3214708">
                  <a:extLst>
                    <a:ext uri="{9D8B030D-6E8A-4147-A177-3AD203B41FA5}">
                      <a16:colId xmlns:a16="http://schemas.microsoft.com/office/drawing/2014/main" val="20000"/>
                    </a:ext>
                  </a:extLst>
                </a:gridCol>
                <a:gridCol w="5929292">
                  <a:extLst>
                    <a:ext uri="{9D8B030D-6E8A-4147-A177-3AD203B41FA5}">
                      <a16:colId xmlns:a16="http://schemas.microsoft.com/office/drawing/2014/main" val="20001"/>
                    </a:ext>
                  </a:extLst>
                </a:gridCol>
              </a:tblGrid>
              <a:tr h="243135">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algn="ctr" defTabSz="914400" rtl="0" eaLnBrk="1" latinLnBrk="0" hangingPunct="1"/>
                      <a:r>
                        <a:rPr lang="en-US" sz="2600" b="1" kern="1200" dirty="0">
                          <a:solidFill>
                            <a:schemeClr val="tx1"/>
                          </a:solidFill>
                          <a:latin typeface="+mn-lt"/>
                          <a:ea typeface="+mn-ea"/>
                          <a:cs typeface="+mn-cs"/>
                        </a:rPr>
                        <a:t>Correct</a:t>
                      </a:r>
                      <a:r>
                        <a:rPr lang="en-US" sz="2600" b="1" kern="1200" baseline="0" dirty="0">
                          <a:solidFill>
                            <a:schemeClr val="tx1"/>
                          </a:solidFill>
                          <a:latin typeface="+mn-lt"/>
                          <a:ea typeface="+mn-ea"/>
                          <a:cs typeface="+mn-cs"/>
                        </a:rPr>
                        <a:t> Response</a:t>
                      </a:r>
                      <a:endParaRPr lang="en-US" sz="26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        Incorrect Responses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15" name="Picture 32" descr="https://vision.ece.vt.edu/data/mscoco/images/val2014/COCO_val2014_000000444982.jpg"/>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7324" y="2850492"/>
            <a:ext cx="2560320" cy="18288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6" name="Picture 36" descr="https://vision.ece.vt.edu/data/mscoco/images/val2014/COCO_val2014_000000432732.jpg"/>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74558" y="2850492"/>
            <a:ext cx="2560320" cy="18288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7" name="Picture 34" descr="https://vision.ece.vt.edu/data/mscoco/images/val2014/COCO_val2014_000000577149.jpg"/>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81509" y="2850492"/>
            <a:ext cx="2560320" cy="18288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8" name="Picture 30" descr="Sorry! :("/>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17340" y="4917036"/>
            <a:ext cx="2560320" cy="18288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5017340" y="2338251"/>
            <a:ext cx="2885689" cy="378823"/>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lide Number Placeholder 6"/>
          <p:cNvSpPr>
            <a:spLocks noGrp="1"/>
          </p:cNvSpPr>
          <p:nvPr>
            <p:ph type="sldNum" sz="quarter" idx="12"/>
          </p:nvPr>
        </p:nvSpPr>
        <p:spPr/>
        <p:txBody>
          <a:bodyPr/>
          <a:lstStyle/>
          <a:p>
            <a:fld id="{FA6F076C-A2A4-4E2C-A756-CB59CEC92C6A}" type="slidenum">
              <a:rPr lang="en-US" smtClean="0"/>
              <a:t>54</a:t>
            </a:fld>
            <a:endParaRPr lang="en-US" dirty="0"/>
          </a:p>
        </p:txBody>
      </p:sp>
      <p:sp>
        <p:nvSpPr>
          <p:cNvPr id="14" name="TextBox 13"/>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27840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34"/>
            <a:ext cx="8229600" cy="1143000"/>
          </a:xfrm>
        </p:spPr>
        <p:txBody>
          <a:bodyPr/>
          <a:lstStyle/>
          <a:p>
            <a:r>
              <a:rPr lang="en-US" dirty="0">
                <a:latin typeface="Calibri" panose="020F0502020204030204" pitchFamily="34" charset="0"/>
              </a:rPr>
              <a:t>Looking at the Image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4590229"/>
              </p:ext>
            </p:extLst>
          </p:nvPr>
        </p:nvGraphicFramePr>
        <p:xfrm>
          <a:off x="1" y="1796047"/>
          <a:ext cx="9143999" cy="487680"/>
        </p:xfrm>
        <a:graphic>
          <a:graphicData uri="http://schemas.openxmlformats.org/drawingml/2006/table">
            <a:tbl>
              <a:tblPr firstRow="1" bandRow="1"/>
              <a:tblGrid>
                <a:gridCol w="9143999">
                  <a:extLst>
                    <a:ext uri="{9D8B030D-6E8A-4147-A177-3AD203B41FA5}">
                      <a16:colId xmlns:a16="http://schemas.microsoft.com/office/drawing/2014/main" val="20000"/>
                    </a:ext>
                  </a:extLst>
                </a:gridCol>
              </a:tblGrid>
              <a:tr h="0">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algn="ctr"/>
                      <a:r>
                        <a:rPr lang="en-US" sz="2600" b="1" kern="1200" dirty="0">
                          <a:solidFill>
                            <a:schemeClr val="tx1"/>
                          </a:solidFill>
                          <a:latin typeface="+mn-lt"/>
                          <a:ea typeface="+mn-ea"/>
                          <a:cs typeface="+mn-cs"/>
                        </a:rPr>
                        <a:t>All Correct Responses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5" name="Group 4"/>
          <p:cNvGrpSpPr/>
          <p:nvPr/>
        </p:nvGrpSpPr>
        <p:grpSpPr>
          <a:xfrm>
            <a:off x="1254187" y="2359554"/>
            <a:ext cx="6923162" cy="4120698"/>
            <a:chOff x="1241124" y="2852928"/>
            <a:chExt cx="6923162" cy="4120698"/>
          </a:xfrm>
        </p:grpSpPr>
        <p:pic>
          <p:nvPicPr>
            <p:cNvPr id="8" name="Picture 20" descr="Sorry!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41124" y="5025212"/>
              <a:ext cx="2534322" cy="1948414"/>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9" name="Picture 22" descr="Sorry! :("/>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26796" y="5022777"/>
              <a:ext cx="2537490" cy="1950849"/>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10" name="Picture 24" descr="Sorry! :("/>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41124" y="2852928"/>
              <a:ext cx="2534322" cy="1948414"/>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11" name="Picture 26" descr="Sorry! :("/>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626796" y="2868936"/>
              <a:ext cx="2537490" cy="1948414"/>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0" y="862551"/>
            <a:ext cx="9144001" cy="933496"/>
            <a:chOff x="0" y="960125"/>
            <a:chExt cx="9144001" cy="933496"/>
          </a:xfrm>
        </p:grpSpPr>
        <p:sp>
          <p:nvSpPr>
            <p:cNvPr id="6" name="TextBox 5"/>
            <p:cNvSpPr txBox="1"/>
            <p:nvPr/>
          </p:nvSpPr>
          <p:spPr>
            <a:xfrm>
              <a:off x="1" y="960125"/>
              <a:ext cx="9144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79646">
                      <a:lumMod val="75000"/>
                    </a:srgbClr>
                  </a:solidFill>
                  <a:effectLst/>
                  <a:uLnTx/>
                  <a:uFillTx/>
                </a:rPr>
                <a:t>Q: </a:t>
              </a:r>
              <a:r>
                <a:rPr kumimoji="0" lang="en-US" sz="2400" b="0" i="0" u="none" strike="noStrike" kern="0" cap="none" spc="0" normalizeH="0" baseline="0" noProof="0" dirty="0">
                  <a:ln>
                    <a:noFill/>
                  </a:ln>
                  <a:solidFill>
                    <a:prstClr val="black"/>
                  </a:solidFill>
                  <a:effectLst/>
                  <a:uLnTx/>
                  <a:uFillTx/>
                </a:rPr>
                <a:t>What covers the ground?             </a:t>
              </a:r>
            </a:p>
          </p:txBody>
        </p:sp>
        <p:sp>
          <p:nvSpPr>
            <p:cNvPr id="12" name="TextBox 11"/>
            <p:cNvSpPr txBox="1"/>
            <p:nvPr/>
          </p:nvSpPr>
          <p:spPr>
            <a:xfrm>
              <a:off x="0" y="1431956"/>
              <a:ext cx="9144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B0F0"/>
                  </a:solidFill>
                  <a:effectLst/>
                  <a:uLnTx/>
                  <a:uFillTx/>
                </a:rPr>
                <a:t>Predicted </a:t>
              </a:r>
              <a:r>
                <a:rPr kumimoji="0" lang="en-US" sz="2400" b="0" i="0" u="none" strike="noStrike" kern="0" cap="none" spc="0" normalizeH="0" baseline="0" noProof="0" dirty="0" err="1">
                  <a:ln>
                    <a:noFill/>
                  </a:ln>
                  <a:solidFill>
                    <a:srgbClr val="00B0F0"/>
                  </a:solidFill>
                  <a:effectLst/>
                  <a:uLnTx/>
                  <a:uFillTx/>
                </a:rPr>
                <a:t>Ans</a:t>
              </a:r>
              <a:r>
                <a:rPr kumimoji="0" lang="en-US" sz="2400" b="0" i="0" u="none" strike="noStrike" kern="0" cap="none" spc="0" normalizeH="0" baseline="0" noProof="0" dirty="0">
                  <a:ln>
                    <a:noFill/>
                  </a:ln>
                  <a:solidFill>
                    <a:prstClr val="black"/>
                  </a:solidFill>
                  <a:effectLst/>
                  <a:uLnTx/>
                  <a:uFillTx/>
                </a:rPr>
                <a:t>: snow</a:t>
              </a:r>
            </a:p>
          </p:txBody>
        </p:sp>
      </p:grpSp>
      <p:sp>
        <p:nvSpPr>
          <p:cNvPr id="14" name="Slide Number Placeholder 13"/>
          <p:cNvSpPr>
            <a:spLocks noGrp="1"/>
          </p:cNvSpPr>
          <p:nvPr>
            <p:ph type="sldNum" sz="quarter" idx="12"/>
          </p:nvPr>
        </p:nvSpPr>
        <p:spPr/>
        <p:txBody>
          <a:bodyPr/>
          <a:lstStyle/>
          <a:p>
            <a:fld id="{FA6F076C-A2A4-4E2C-A756-CB59CEC92C6A}" type="slidenum">
              <a:rPr lang="en-US" smtClean="0"/>
              <a:t>55</a:t>
            </a:fld>
            <a:endParaRPr lang="en-US" dirty="0"/>
          </a:p>
        </p:txBody>
      </p:sp>
      <p:sp>
        <p:nvSpPr>
          <p:cNvPr id="13" name="TextBox 12"/>
          <p:cNvSpPr txBox="1"/>
          <p:nvPr/>
        </p:nvSpPr>
        <p:spPr>
          <a:xfrm>
            <a:off x="0" y="6581002"/>
            <a:ext cx="8402638" cy="276999"/>
          </a:xfrm>
          <a:prstGeom prst="rect">
            <a:avLst/>
          </a:prstGeom>
          <a:solidFill>
            <a:schemeClr val="bg1"/>
          </a:solidFill>
        </p:spPr>
        <p:txBody>
          <a:bodyPr wrap="square" rtlCol="0">
            <a:spAutoFit/>
          </a:bodyPr>
          <a:lstStyle/>
          <a:p>
            <a:r>
              <a:rPr lang="en-US" sz="1200" dirty="0"/>
              <a:t>Slide credit: Aishwarya Agrawal</a:t>
            </a:r>
          </a:p>
        </p:txBody>
      </p:sp>
    </p:spTree>
    <p:extLst>
      <p:ext uri="{BB962C8B-B14F-4D97-AF65-F5344CB8AC3E}">
        <p14:creationId xmlns:p14="http://schemas.microsoft.com/office/powerpoint/2010/main" val="118353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1833-E0F4-3649-9C4A-D59112B24630}"/>
              </a:ext>
            </a:extLst>
          </p:cNvPr>
          <p:cNvSpPr>
            <a:spLocks noGrp="1"/>
          </p:cNvSpPr>
          <p:nvPr>
            <p:ph type="title"/>
          </p:nvPr>
        </p:nvSpPr>
        <p:spPr>
          <a:xfrm>
            <a:off x="540327" y="2792208"/>
            <a:ext cx="8229600" cy="1143000"/>
          </a:xfrm>
        </p:spPr>
        <p:txBody>
          <a:bodyPr/>
          <a:lstStyle/>
          <a:p>
            <a:r>
              <a:rPr lang="en-US" dirty="0"/>
              <a:t>But these quirks are predictable.</a:t>
            </a:r>
          </a:p>
        </p:txBody>
      </p:sp>
      <p:sp>
        <p:nvSpPr>
          <p:cNvPr id="4" name="Slide Number Placeholder 3">
            <a:extLst>
              <a:ext uri="{FF2B5EF4-FFF2-40B4-BE49-F238E27FC236}">
                <a16:creationId xmlns:a16="http://schemas.microsoft.com/office/drawing/2014/main" id="{3EC42897-0A68-454A-9C66-3575D4978E17}"/>
              </a:ext>
            </a:extLst>
          </p:cNvPr>
          <p:cNvSpPr>
            <a:spLocks noGrp="1"/>
          </p:cNvSpPr>
          <p:nvPr>
            <p:ph type="sldNum" sz="quarter" idx="12"/>
          </p:nvPr>
        </p:nvSpPr>
        <p:spPr/>
        <p:txBody>
          <a:bodyPr/>
          <a:lstStyle/>
          <a:p>
            <a:fld id="{9A0204A8-AFB4-894B-B7A1-210E55B1E886}" type="slidenum">
              <a:rPr lang="en-US" smtClean="0"/>
              <a:t>56</a:t>
            </a:fld>
            <a:endParaRPr lang="en-US" dirty="0"/>
          </a:p>
        </p:txBody>
      </p:sp>
    </p:spTree>
    <p:extLst>
      <p:ext uri="{BB962C8B-B14F-4D97-AF65-F5344CB8AC3E}">
        <p14:creationId xmlns:p14="http://schemas.microsoft.com/office/powerpoint/2010/main" val="3661935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montages.pdf"/>
          <p:cNvPicPr>
            <a:picLocks noChangeAspect="1"/>
          </p:cNvPicPr>
          <p:nvPr/>
        </p:nvPicPr>
        <p:blipFill rotWithShape="1">
          <a:blip r:embed="rId2" cstate="print">
            <a:extLst>
              <a:ext uri="{28A0092B-C50C-407E-A947-70E740481C1C}">
                <a14:useLocalDpi xmlns:a14="http://schemas.microsoft.com/office/drawing/2010/main"/>
              </a:ext>
            </a:extLst>
          </a:blip>
          <a:srcRect t="-2"/>
          <a:stretch/>
        </p:blipFill>
        <p:spPr>
          <a:xfrm>
            <a:off x="1600200" y="1143000"/>
            <a:ext cx="5846425" cy="4032714"/>
          </a:xfrm>
          <a:prstGeom prst="rect">
            <a:avLst/>
          </a:prstGeom>
          <a:ln w="76200">
            <a:noFill/>
            <a:miter lim="400000"/>
          </a:ln>
        </p:spPr>
      </p:pic>
      <p:sp>
        <p:nvSpPr>
          <p:cNvPr id="2" name="TextBox 1"/>
          <p:cNvSpPr txBox="1"/>
          <p:nvPr/>
        </p:nvSpPr>
        <p:spPr>
          <a:xfrm>
            <a:off x="1600200" y="435114"/>
            <a:ext cx="5846425" cy="707886"/>
          </a:xfrm>
          <a:prstGeom prst="rect">
            <a:avLst/>
          </a:prstGeom>
          <a:solidFill>
            <a:schemeClr val="bg1"/>
          </a:solidFill>
        </p:spPr>
        <p:txBody>
          <a:bodyPr wrap="square" rtlCol="0">
            <a:spAutoFit/>
          </a:bodyPr>
          <a:lstStyle/>
          <a:p>
            <a:pPr algn="ctr"/>
            <a:r>
              <a:rPr lang="en-US" sz="4000" dirty="0"/>
              <a:t>What color is the grass?</a:t>
            </a:r>
          </a:p>
        </p:txBody>
      </p:sp>
      <p:sp>
        <p:nvSpPr>
          <p:cNvPr id="4" name="TextBox 3"/>
          <p:cNvSpPr txBox="1"/>
          <p:nvPr/>
        </p:nvSpPr>
        <p:spPr>
          <a:xfrm>
            <a:off x="1600200" y="5175714"/>
            <a:ext cx="5846425" cy="707886"/>
          </a:xfrm>
          <a:prstGeom prst="rect">
            <a:avLst/>
          </a:prstGeom>
          <a:solidFill>
            <a:schemeClr val="bg1"/>
          </a:solidFill>
        </p:spPr>
        <p:txBody>
          <a:bodyPr wrap="square" rtlCol="0">
            <a:spAutoFit/>
          </a:bodyPr>
          <a:lstStyle/>
          <a:p>
            <a:pPr algn="ctr"/>
            <a:r>
              <a:rPr lang="en-US" sz="4000" dirty="0">
                <a:solidFill>
                  <a:srgbClr val="0070C0"/>
                </a:solidFill>
              </a:rPr>
              <a:t>Blue</a:t>
            </a:r>
          </a:p>
        </p:txBody>
      </p:sp>
      <p:sp>
        <p:nvSpPr>
          <p:cNvPr id="3" name="Rectangle 2"/>
          <p:cNvSpPr/>
          <p:nvPr/>
        </p:nvSpPr>
        <p:spPr>
          <a:xfrm>
            <a:off x="1600200" y="1177725"/>
            <a:ext cx="5846425" cy="4005072"/>
          </a:xfrm>
          <a:prstGeom prst="rect">
            <a:avLst/>
          </a:prstGeom>
          <a:noFill/>
          <a:ln w="762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541853" y="1177725"/>
            <a:ext cx="11575" cy="4005072"/>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494239" y="1156821"/>
            <a:ext cx="11575" cy="4005072"/>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112" idx="1"/>
            <a:endCxn id="3" idx="3"/>
          </p:cNvCxnSpPr>
          <p:nvPr/>
        </p:nvCxnSpPr>
        <p:spPr>
          <a:xfrm>
            <a:off x="1600200" y="3159357"/>
            <a:ext cx="5846425"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567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4" grpId="0" uiExpand="1"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montages.pdf"/>
          <p:cNvPicPr>
            <a:picLocks noChangeAspect="1"/>
          </p:cNvPicPr>
          <p:nvPr/>
        </p:nvPicPr>
        <p:blipFill rotWithShape="1">
          <a:blip r:embed="rId2" cstate="print">
            <a:extLst>
              <a:ext uri="{28A0092B-C50C-407E-A947-70E740481C1C}">
                <a14:useLocalDpi xmlns:a14="http://schemas.microsoft.com/office/drawing/2010/main"/>
              </a:ext>
            </a:extLst>
          </a:blip>
          <a:srcRect t="-2"/>
          <a:stretch/>
        </p:blipFill>
        <p:spPr>
          <a:xfrm>
            <a:off x="1600199" y="1143000"/>
            <a:ext cx="5989798" cy="4032714"/>
          </a:xfrm>
          <a:prstGeom prst="rect">
            <a:avLst/>
          </a:prstGeom>
          <a:ln w="12700">
            <a:solidFill>
              <a:schemeClr val="bg1"/>
            </a:solidFill>
            <a:miter lim="400000"/>
          </a:ln>
          <a:effectLst/>
        </p:spPr>
      </p:pic>
      <p:sp>
        <p:nvSpPr>
          <p:cNvPr id="3" name="TextBox 2"/>
          <p:cNvSpPr txBox="1"/>
          <p:nvPr/>
        </p:nvSpPr>
        <p:spPr>
          <a:xfrm>
            <a:off x="1523466" y="435114"/>
            <a:ext cx="6143263" cy="707886"/>
          </a:xfrm>
          <a:prstGeom prst="rect">
            <a:avLst/>
          </a:prstGeom>
          <a:solidFill>
            <a:schemeClr val="bg1"/>
          </a:solidFill>
        </p:spPr>
        <p:txBody>
          <a:bodyPr wrap="square" rtlCol="0">
            <a:spAutoFit/>
          </a:bodyPr>
          <a:lstStyle/>
          <a:p>
            <a:pPr algn="ctr"/>
            <a:r>
              <a:rPr lang="en-US" sz="4000" dirty="0"/>
              <a:t>What are the people doing?</a:t>
            </a:r>
          </a:p>
        </p:txBody>
      </p:sp>
      <p:sp>
        <p:nvSpPr>
          <p:cNvPr id="4" name="TextBox 3"/>
          <p:cNvSpPr txBox="1"/>
          <p:nvPr/>
        </p:nvSpPr>
        <p:spPr>
          <a:xfrm>
            <a:off x="1600200" y="5175714"/>
            <a:ext cx="5846425" cy="707886"/>
          </a:xfrm>
          <a:prstGeom prst="rect">
            <a:avLst/>
          </a:prstGeom>
          <a:solidFill>
            <a:schemeClr val="bg1"/>
          </a:solidFill>
        </p:spPr>
        <p:txBody>
          <a:bodyPr wrap="square" rtlCol="0">
            <a:spAutoFit/>
          </a:bodyPr>
          <a:lstStyle/>
          <a:p>
            <a:pPr algn="ctr"/>
            <a:r>
              <a:rPr lang="en-US" sz="4000" dirty="0">
                <a:solidFill>
                  <a:srgbClr val="0070C0"/>
                </a:solidFill>
              </a:rPr>
              <a:t>Eating</a:t>
            </a:r>
          </a:p>
        </p:txBody>
      </p:sp>
      <p:sp>
        <p:nvSpPr>
          <p:cNvPr id="16" name="Rectangle 15"/>
          <p:cNvSpPr/>
          <p:nvPr/>
        </p:nvSpPr>
        <p:spPr>
          <a:xfrm>
            <a:off x="1600200" y="1177725"/>
            <a:ext cx="5964166" cy="4005072"/>
          </a:xfrm>
          <a:prstGeom prst="rect">
            <a:avLst/>
          </a:prstGeom>
          <a:noFill/>
          <a:ln w="762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634453" y="1177725"/>
            <a:ext cx="11575" cy="4005072"/>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563689" y="1156821"/>
            <a:ext cx="11575" cy="4005072"/>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600200" y="3170931"/>
            <a:ext cx="5989797"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896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montages.pdf"/>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0200" y="1143000"/>
            <a:ext cx="5964166" cy="4074522"/>
          </a:xfrm>
          <a:prstGeom prst="rect">
            <a:avLst/>
          </a:prstGeom>
          <a:ln w="12700">
            <a:miter lim="400000"/>
          </a:ln>
        </p:spPr>
      </p:pic>
      <p:sp>
        <p:nvSpPr>
          <p:cNvPr id="3" name="TextBox 2"/>
          <p:cNvSpPr txBox="1"/>
          <p:nvPr/>
        </p:nvSpPr>
        <p:spPr>
          <a:xfrm>
            <a:off x="1431773" y="435114"/>
            <a:ext cx="6301020" cy="707886"/>
          </a:xfrm>
          <a:prstGeom prst="rect">
            <a:avLst/>
          </a:prstGeom>
          <a:solidFill>
            <a:schemeClr val="bg1"/>
          </a:solidFill>
        </p:spPr>
        <p:txBody>
          <a:bodyPr wrap="square" rtlCol="0">
            <a:spAutoFit/>
          </a:bodyPr>
          <a:lstStyle/>
          <a:p>
            <a:pPr algn="ctr"/>
            <a:r>
              <a:rPr lang="en-US" sz="4000" dirty="0"/>
              <a:t>How many people are there?</a:t>
            </a:r>
          </a:p>
        </p:txBody>
      </p:sp>
      <p:sp>
        <p:nvSpPr>
          <p:cNvPr id="4" name="TextBox 3"/>
          <p:cNvSpPr txBox="1"/>
          <p:nvPr/>
        </p:nvSpPr>
        <p:spPr>
          <a:xfrm>
            <a:off x="1600200" y="5175714"/>
            <a:ext cx="5846425" cy="707886"/>
          </a:xfrm>
          <a:prstGeom prst="rect">
            <a:avLst/>
          </a:prstGeom>
          <a:solidFill>
            <a:schemeClr val="bg1"/>
          </a:solidFill>
        </p:spPr>
        <p:txBody>
          <a:bodyPr wrap="square" rtlCol="0">
            <a:spAutoFit/>
          </a:bodyPr>
          <a:lstStyle/>
          <a:p>
            <a:pPr algn="ctr"/>
            <a:r>
              <a:rPr lang="en-US" sz="4000" dirty="0">
                <a:solidFill>
                  <a:srgbClr val="0070C0"/>
                </a:solidFill>
              </a:rPr>
              <a:t>4</a:t>
            </a:r>
          </a:p>
        </p:txBody>
      </p:sp>
      <p:sp>
        <p:nvSpPr>
          <p:cNvPr id="5" name="Rectangle 4"/>
          <p:cNvSpPr/>
          <p:nvPr/>
        </p:nvSpPr>
        <p:spPr>
          <a:xfrm>
            <a:off x="1600200" y="1177725"/>
            <a:ext cx="5964166" cy="4005072"/>
          </a:xfrm>
          <a:prstGeom prst="rect">
            <a:avLst/>
          </a:prstGeom>
          <a:noFill/>
          <a:ln w="762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588153" y="1177725"/>
            <a:ext cx="11575" cy="4005072"/>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552113" y="1156821"/>
            <a:ext cx="11575" cy="4005072"/>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5" idx="1"/>
            <a:endCxn id="5" idx="3"/>
          </p:cNvCxnSpPr>
          <p:nvPr/>
        </p:nvCxnSpPr>
        <p:spPr>
          <a:xfrm>
            <a:off x="1600200" y="3180261"/>
            <a:ext cx="5964166"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103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a:t>Slide credit: Devi Parikh</a:t>
            </a:r>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a:t>“Color College Avenue”, Blacksburg, VA, May 2012</a:t>
            </a:r>
          </a:p>
        </p:txBody>
      </p:sp>
      <p:sp>
        <p:nvSpPr>
          <p:cNvPr id="2" name="Slide Number Placeholder 1"/>
          <p:cNvSpPr>
            <a:spLocks noGrp="1"/>
          </p:cNvSpPr>
          <p:nvPr>
            <p:ph type="sldNum" sz="quarter" idx="12"/>
          </p:nvPr>
        </p:nvSpPr>
        <p:spPr/>
        <p:txBody>
          <a:bodyPr/>
          <a:lstStyle/>
          <a:p>
            <a:fld id="{C8756881-B0E8-F143-BBCC-9E260CA8BD35}" type="slidenum">
              <a:rPr lang="en-US" smtClean="0"/>
              <a:t>6</a:t>
            </a:fld>
            <a:endParaRPr lang="en-US" dirty="0"/>
          </a:p>
        </p:txBody>
      </p:sp>
      <p:sp>
        <p:nvSpPr>
          <p:cNvPr id="6" name="Rectangle 2"/>
          <p:cNvSpPr txBox="1">
            <a:spLocks noChangeArrowheads="1"/>
          </p:cNvSpPr>
          <p:nvPr/>
        </p:nvSpPr>
        <p:spPr bwMode="auto">
          <a:xfrm>
            <a:off x="0" y="0"/>
            <a:ext cx="9144000" cy="6858000"/>
          </a:xfrm>
          <a:prstGeom prst="rect">
            <a:avLst/>
          </a:prstGeom>
          <a:solidFill>
            <a:schemeClr val="bg1">
              <a:alpha val="77000"/>
            </a:schemeClr>
          </a:solidFill>
          <a:ln w="9525">
            <a:noFill/>
            <a:miter lim="800000"/>
            <a:headEnd/>
            <a:tailEnd/>
          </a:ln>
        </p:spPr>
        <p:txBody>
          <a:bodyPr anchor="ctr">
            <a:prstTxWarp prst="textNoShape">
              <a:avLst/>
            </a:prstTxWarp>
          </a:bodyPr>
          <a:lstStyle/>
          <a:p>
            <a:r>
              <a:rPr lang="en-US" sz="4000" dirty="0"/>
              <a:t>AI: </a:t>
            </a:r>
            <a:r>
              <a:rPr lang="en-US" sz="4000" dirty="0">
                <a:solidFill>
                  <a:srgbClr val="FF0000"/>
                </a:solidFill>
              </a:rPr>
              <a:t>What a nice picture! What event was this?</a:t>
            </a:r>
          </a:p>
          <a:p>
            <a:r>
              <a:rPr lang="en-US" sz="4000" dirty="0">
                <a:solidFill>
                  <a:srgbClr val="000000"/>
                </a:solidFill>
              </a:rPr>
              <a:t>User:</a:t>
            </a:r>
            <a:r>
              <a:rPr lang="en-US" sz="4000" dirty="0">
                <a:solidFill>
                  <a:srgbClr val="0000FF"/>
                </a:solidFill>
              </a:rPr>
              <a:t> </a:t>
            </a:r>
            <a:r>
              <a:rPr lang="en-US" sz="4000" i="1" dirty="0">
                <a:solidFill>
                  <a:srgbClr val="0000FF"/>
                </a:solidFill>
              </a:rPr>
              <a:t>“Color College Avenue”. It was a lot of fun!</a:t>
            </a:r>
          </a:p>
          <a:p>
            <a:r>
              <a:rPr lang="en-US" sz="4000" dirty="0">
                <a:solidFill>
                  <a:srgbClr val="000000"/>
                </a:solidFill>
              </a:rPr>
              <a:t>AI: </a:t>
            </a:r>
            <a:r>
              <a:rPr lang="en-US" sz="4000" dirty="0">
                <a:solidFill>
                  <a:srgbClr val="FF0000"/>
                </a:solidFill>
              </a:rPr>
              <a:t>I am sure it was! Do they do this every year?</a:t>
            </a:r>
          </a:p>
          <a:p>
            <a:r>
              <a:rPr lang="en-US" sz="4000" dirty="0">
                <a:solidFill>
                  <a:srgbClr val="000000"/>
                </a:solidFill>
              </a:rPr>
              <a:t>User:</a:t>
            </a:r>
            <a:r>
              <a:rPr lang="en-US" sz="4000" dirty="0"/>
              <a:t> </a:t>
            </a:r>
            <a:r>
              <a:rPr lang="en-US" sz="4000" i="1" dirty="0">
                <a:solidFill>
                  <a:srgbClr val="0000FF"/>
                </a:solidFill>
              </a:rPr>
              <a:t>I wish they would. I don’t think they’ve organized it again since 2012. </a:t>
            </a:r>
          </a:p>
          <a:p>
            <a:r>
              <a:rPr lang="en-US" sz="4000" dirty="0"/>
              <a:t>…</a:t>
            </a:r>
          </a:p>
          <a:p>
            <a:endParaRPr lang="en-US" sz="4000" dirty="0"/>
          </a:p>
        </p:txBody>
      </p:sp>
    </p:spTree>
    <p:extLst>
      <p:ext uri="{BB962C8B-B14F-4D97-AF65-F5344CB8AC3E}">
        <p14:creationId xmlns:p14="http://schemas.microsoft.com/office/powerpoint/2010/main" val="3926385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montages.pdf"/>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17562" y="1212621"/>
            <a:ext cx="6017575" cy="3974840"/>
          </a:xfrm>
          <a:prstGeom prst="round2DiagRect">
            <a:avLst>
              <a:gd name="adj1" fmla="val 0"/>
              <a:gd name="adj2" fmla="val 0"/>
            </a:avLst>
          </a:prstGeom>
          <a:ln w="88900" cap="sq">
            <a:noFill/>
            <a:miter lim="800000"/>
          </a:ln>
          <a:effectLst/>
        </p:spPr>
      </p:pic>
      <p:sp>
        <p:nvSpPr>
          <p:cNvPr id="3" name="TextBox 2"/>
          <p:cNvSpPr txBox="1"/>
          <p:nvPr/>
        </p:nvSpPr>
        <p:spPr>
          <a:xfrm>
            <a:off x="1431773" y="435114"/>
            <a:ext cx="6301020" cy="707886"/>
          </a:xfrm>
          <a:prstGeom prst="rect">
            <a:avLst/>
          </a:prstGeom>
          <a:solidFill>
            <a:schemeClr val="bg1"/>
          </a:solidFill>
        </p:spPr>
        <p:txBody>
          <a:bodyPr wrap="square" rtlCol="0">
            <a:spAutoFit/>
          </a:bodyPr>
          <a:lstStyle/>
          <a:p>
            <a:pPr algn="ctr"/>
            <a:r>
              <a:rPr lang="en-US" sz="4000" dirty="0"/>
              <a:t>What is the man holding?</a:t>
            </a:r>
          </a:p>
        </p:txBody>
      </p:sp>
      <p:sp>
        <p:nvSpPr>
          <p:cNvPr id="4" name="TextBox 3"/>
          <p:cNvSpPr txBox="1"/>
          <p:nvPr/>
        </p:nvSpPr>
        <p:spPr>
          <a:xfrm>
            <a:off x="1462750" y="5117840"/>
            <a:ext cx="6292474" cy="707886"/>
          </a:xfrm>
          <a:prstGeom prst="rect">
            <a:avLst/>
          </a:prstGeom>
          <a:solidFill>
            <a:schemeClr val="bg1"/>
          </a:solidFill>
        </p:spPr>
        <p:txBody>
          <a:bodyPr wrap="square" rtlCol="0">
            <a:spAutoFit/>
          </a:bodyPr>
          <a:lstStyle/>
          <a:p>
            <a:pPr algn="ctr"/>
            <a:r>
              <a:rPr lang="en-US" sz="4000">
                <a:solidFill>
                  <a:srgbClr val="0070C0"/>
                </a:solidFill>
              </a:rPr>
              <a:t>Fire hydrant</a:t>
            </a:r>
            <a:endParaRPr lang="en-US" sz="4000" dirty="0">
              <a:solidFill>
                <a:srgbClr val="0070C0"/>
              </a:solidFill>
            </a:endParaRPr>
          </a:p>
        </p:txBody>
      </p:sp>
      <p:sp>
        <p:nvSpPr>
          <p:cNvPr id="5" name="Rectangle 4"/>
          <p:cNvSpPr/>
          <p:nvPr/>
        </p:nvSpPr>
        <p:spPr>
          <a:xfrm>
            <a:off x="1634923" y="1177725"/>
            <a:ext cx="5971278" cy="3953936"/>
          </a:xfrm>
          <a:prstGeom prst="rect">
            <a:avLst/>
          </a:prstGeom>
          <a:noFill/>
          <a:ln w="762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622876" y="1177725"/>
            <a:ext cx="0" cy="3953936"/>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569475" y="1156821"/>
            <a:ext cx="11575" cy="4005072"/>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646500" y="3159351"/>
            <a:ext cx="5959700" cy="1849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05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 how predictable are these models?</a:t>
            </a:r>
          </a:p>
        </p:txBody>
      </p:sp>
      <p:sp>
        <p:nvSpPr>
          <p:cNvPr id="3" name="Content Placeholder 2"/>
          <p:cNvSpPr>
            <a:spLocks noGrp="1"/>
          </p:cNvSpPr>
          <p:nvPr>
            <p:ph idx="1"/>
          </p:nvPr>
        </p:nvSpPr>
        <p:spPr/>
        <p:txBody>
          <a:bodyPr/>
          <a:lstStyle/>
          <a:p>
            <a:r>
              <a:rPr lang="en-US" dirty="0"/>
              <a:t>Human studies</a:t>
            </a:r>
            <a:r>
              <a:rPr lang="mr-IN" dirty="0"/>
              <a:t>…</a:t>
            </a:r>
            <a:endParaRPr lang="en-US" dirty="0"/>
          </a:p>
        </p:txBody>
      </p:sp>
    </p:spTree>
    <p:extLst>
      <p:ext uri="{BB962C8B-B14F-4D97-AF65-F5344CB8AC3E}">
        <p14:creationId xmlns:p14="http://schemas.microsoft.com/office/powerpoint/2010/main" val="354778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Studies</a:t>
            </a:r>
          </a:p>
        </p:txBody>
      </p:sp>
      <p:sp>
        <p:nvSpPr>
          <p:cNvPr id="4" name="Content Placeholder 3"/>
          <p:cNvSpPr>
            <a:spLocks noGrp="1"/>
          </p:cNvSpPr>
          <p:nvPr>
            <p:ph idx="1"/>
          </p:nvPr>
        </p:nvSpPr>
        <p:spPr/>
        <p:txBody>
          <a:bodyPr>
            <a:noAutofit/>
          </a:bodyPr>
          <a:lstStyle/>
          <a:p>
            <a:pPr>
              <a:buFont typeface="Arial" charset="0"/>
              <a:buChar char="•"/>
            </a:pPr>
            <a:r>
              <a:rPr lang="en-US" sz="2700" dirty="0"/>
              <a:t>Human tasks: Failure Prediction</a:t>
            </a:r>
          </a:p>
        </p:txBody>
      </p:sp>
    </p:spTree>
    <p:extLst>
      <p:ext uri="{BB962C8B-B14F-4D97-AF65-F5344CB8AC3E}">
        <p14:creationId xmlns:p14="http://schemas.microsoft.com/office/powerpoint/2010/main" val="2314449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1006804"/>
            <a:ext cx="9144000" cy="4844393"/>
          </a:xfrm>
          <a:prstGeom prst="rect">
            <a:avLst/>
          </a:prstGeom>
        </p:spPr>
      </p:pic>
      <p:pic>
        <p:nvPicPr>
          <p:cNvPr id="8" name="image1.ti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6237" y="1136219"/>
            <a:ext cx="865551" cy="1028700"/>
          </a:xfrm>
          <a:prstGeom prst="rect">
            <a:avLst/>
          </a:prstGeom>
          <a:ln w="12700">
            <a:miter lim="400000"/>
          </a:ln>
        </p:spPr>
      </p:pic>
    </p:spTree>
    <p:extLst>
      <p:ext uri="{BB962C8B-B14F-4D97-AF65-F5344CB8AC3E}">
        <p14:creationId xmlns:p14="http://schemas.microsoft.com/office/powerpoint/2010/main" val="29336129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Studies</a:t>
            </a:r>
          </a:p>
        </p:txBody>
      </p:sp>
      <p:sp>
        <p:nvSpPr>
          <p:cNvPr id="4" name="Content Placeholder 3"/>
          <p:cNvSpPr>
            <a:spLocks noGrp="1"/>
          </p:cNvSpPr>
          <p:nvPr>
            <p:ph idx="1"/>
          </p:nvPr>
        </p:nvSpPr>
        <p:spPr/>
        <p:txBody>
          <a:bodyPr>
            <a:noAutofit/>
          </a:bodyPr>
          <a:lstStyle/>
          <a:p>
            <a:pPr>
              <a:buFont typeface="Arial" charset="0"/>
              <a:buChar char="•"/>
            </a:pPr>
            <a:r>
              <a:rPr lang="en-US" sz="2700" dirty="0"/>
              <a:t>Human tasks: Knowledge Prediction</a:t>
            </a:r>
          </a:p>
        </p:txBody>
      </p:sp>
    </p:spTree>
    <p:extLst>
      <p:ext uri="{BB962C8B-B14F-4D97-AF65-F5344CB8AC3E}">
        <p14:creationId xmlns:p14="http://schemas.microsoft.com/office/powerpoint/2010/main" val="21274364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1559" y="857250"/>
            <a:ext cx="8940882" cy="5143500"/>
          </a:xfrm>
          <a:prstGeom prst="rect">
            <a:avLst/>
          </a:prstGeom>
        </p:spPr>
      </p:pic>
      <p:pic>
        <p:nvPicPr>
          <p:cNvPr id="8" name="image1.ti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1559" y="973487"/>
            <a:ext cx="865551" cy="1028700"/>
          </a:xfrm>
          <a:prstGeom prst="rect">
            <a:avLst/>
          </a:prstGeom>
          <a:ln w="12700">
            <a:miter lim="400000"/>
          </a:ln>
        </p:spPr>
      </p:pic>
    </p:spTree>
    <p:extLst>
      <p:ext uri="{BB962C8B-B14F-4D97-AF65-F5344CB8AC3E}">
        <p14:creationId xmlns:p14="http://schemas.microsoft.com/office/powerpoint/2010/main" val="899566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Failure Prediction</a:t>
            </a:r>
          </a:p>
        </p:txBody>
      </p:sp>
      <p:graphicFrame>
        <p:nvGraphicFramePr>
          <p:cNvPr id="5" name="Chart 4"/>
          <p:cNvGraphicFramePr>
            <a:graphicFrameLocks/>
          </p:cNvGraphicFramePr>
          <p:nvPr>
            <p:extLst/>
          </p:nvPr>
        </p:nvGraphicFramePr>
        <p:xfrm>
          <a:off x="457200" y="1417640"/>
          <a:ext cx="8316410" cy="4774816"/>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D60251FA-2C9F-534D-AC27-EC04BE0C9E97}"/>
              </a:ext>
            </a:extLst>
          </p:cNvPr>
          <p:cNvSpPr/>
          <p:nvPr/>
        </p:nvSpPr>
        <p:spPr>
          <a:xfrm>
            <a:off x="4001984" y="1417639"/>
            <a:ext cx="4857008" cy="47748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636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0" bldStep="ptIn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0" categoryIdx="1" bldStep="ptIn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categoryEl"/>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r>
              <a:rPr lang="en-US"/>
              <a:t>: Knowledge Prediction</a:t>
            </a:r>
            <a:endParaRPr lang="en-US" dirty="0"/>
          </a:p>
        </p:txBody>
      </p:sp>
      <p:graphicFrame>
        <p:nvGraphicFramePr>
          <p:cNvPr id="6" name="Chart 5"/>
          <p:cNvGraphicFramePr>
            <a:graphicFrameLocks/>
          </p:cNvGraphicFramePr>
          <p:nvPr>
            <p:extLst/>
          </p:nvPr>
        </p:nvGraphicFramePr>
        <p:xfrm>
          <a:off x="457200" y="1417320"/>
          <a:ext cx="8311896" cy="4773168"/>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id="{6E3E933F-F0B2-7747-805A-79EC42FB847A}"/>
              </a:ext>
            </a:extLst>
          </p:cNvPr>
          <p:cNvSpPr/>
          <p:nvPr/>
        </p:nvSpPr>
        <p:spPr>
          <a:xfrm>
            <a:off x="4001984" y="1417639"/>
            <a:ext cx="4857008" cy="47748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697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chart seriesIdx="0" categoryIdx="0" bldStep="ptIn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0" categoryIdx="1" bldStep="ptIn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El"/>
        </p:bldSub>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1833-E0F4-3649-9C4A-D59112B24630}"/>
              </a:ext>
            </a:extLst>
          </p:cNvPr>
          <p:cNvSpPr>
            <a:spLocks noGrp="1"/>
          </p:cNvSpPr>
          <p:nvPr>
            <p:ph type="title"/>
          </p:nvPr>
        </p:nvSpPr>
        <p:spPr>
          <a:xfrm>
            <a:off x="0" y="2792208"/>
            <a:ext cx="9143999" cy="1143000"/>
          </a:xfrm>
        </p:spPr>
        <p:txBody>
          <a:bodyPr>
            <a:normAutofit fontScale="90000"/>
          </a:bodyPr>
          <a:lstStyle/>
          <a:p>
            <a:r>
              <a:rPr lang="en-US" dirty="0"/>
              <a:t>One significant reason for these quirks…</a:t>
            </a:r>
          </a:p>
        </p:txBody>
      </p:sp>
      <p:sp>
        <p:nvSpPr>
          <p:cNvPr id="4" name="Slide Number Placeholder 3">
            <a:extLst>
              <a:ext uri="{FF2B5EF4-FFF2-40B4-BE49-F238E27FC236}">
                <a16:creationId xmlns:a16="http://schemas.microsoft.com/office/drawing/2014/main" id="{3EC42897-0A68-454A-9C66-3575D4978E17}"/>
              </a:ext>
            </a:extLst>
          </p:cNvPr>
          <p:cNvSpPr>
            <a:spLocks noGrp="1"/>
          </p:cNvSpPr>
          <p:nvPr>
            <p:ph type="sldNum" sz="quarter" idx="12"/>
          </p:nvPr>
        </p:nvSpPr>
        <p:spPr/>
        <p:txBody>
          <a:bodyPr/>
          <a:lstStyle/>
          <a:p>
            <a:fld id="{9A0204A8-AFB4-894B-B7A1-210E55B1E886}" type="slidenum">
              <a:rPr lang="en-US" smtClean="0"/>
              <a:t>68</a:t>
            </a:fld>
            <a:endParaRPr lang="en-US" dirty="0"/>
          </a:p>
        </p:txBody>
      </p:sp>
    </p:spTree>
    <p:extLst>
      <p:ext uri="{BB962C8B-B14F-4D97-AF65-F5344CB8AC3E}">
        <p14:creationId xmlns:p14="http://schemas.microsoft.com/office/powerpoint/2010/main" val="4028437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685800" y="-13973"/>
            <a:ext cx="7772400" cy="685800"/>
          </a:xfrm>
        </p:spPr>
        <p:txBody>
          <a:bodyPr>
            <a:normAutofit fontScale="90000"/>
          </a:bodyPr>
          <a:lstStyle/>
          <a:p>
            <a:r>
              <a:rPr lang="en-US" dirty="0"/>
              <a:t>The Power of Language Priors </a:t>
            </a:r>
          </a:p>
        </p:txBody>
      </p:sp>
      <p:sp>
        <p:nvSpPr>
          <p:cNvPr id="13"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69</a:t>
            </a:fld>
            <a:endParaRPr lang="en-US" dirty="0"/>
          </a:p>
        </p:txBody>
      </p:sp>
      <p:sp>
        <p:nvSpPr>
          <p:cNvPr id="14" name="TextBox 13"/>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Yash</a:t>
            </a:r>
            <a:r>
              <a:rPr lang="en-US" sz="1200" dirty="0"/>
              <a:t> Goyal and </a:t>
            </a:r>
            <a:r>
              <a:rPr lang="en-US" sz="1200" dirty="0" err="1"/>
              <a:t>Peng</a:t>
            </a:r>
            <a:r>
              <a:rPr lang="en-US" sz="1200" dirty="0"/>
              <a:t> Zhang</a:t>
            </a:r>
          </a:p>
        </p:txBody>
      </p:sp>
    </p:spTree>
    <p:extLst>
      <p:ext uri="{BB962C8B-B14F-4D97-AF65-F5344CB8AC3E}">
        <p14:creationId xmlns:p14="http://schemas.microsoft.com/office/powerpoint/2010/main" val="213049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a:t>Slide credit: Devi Parikh</a:t>
            </a:r>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a:t>“Color College Avenue”, Blacksburg, VA, May 2012</a:t>
            </a:r>
          </a:p>
        </p:txBody>
      </p:sp>
      <p:sp>
        <p:nvSpPr>
          <p:cNvPr id="2" name="Slide Number Placeholder 1"/>
          <p:cNvSpPr>
            <a:spLocks noGrp="1"/>
          </p:cNvSpPr>
          <p:nvPr>
            <p:ph type="sldNum" sz="quarter" idx="12"/>
          </p:nvPr>
        </p:nvSpPr>
        <p:spPr/>
        <p:txBody>
          <a:bodyPr/>
          <a:lstStyle/>
          <a:p>
            <a:fld id="{C8756881-B0E8-F143-BBCC-9E260CA8BD35}" type="slidenum">
              <a:rPr lang="en-US" smtClean="0"/>
              <a:t>7</a:t>
            </a:fld>
            <a:endParaRPr lang="en-US" dirty="0"/>
          </a:p>
        </p:txBody>
      </p:sp>
      <p:sp>
        <p:nvSpPr>
          <p:cNvPr id="8" name="Oval 7"/>
          <p:cNvSpPr>
            <a:spLocks noChangeAspect="1"/>
          </p:cNvSpPr>
          <p:nvPr/>
        </p:nvSpPr>
        <p:spPr>
          <a:xfrm>
            <a:off x="4254236" y="824983"/>
            <a:ext cx="3200400" cy="3200400"/>
          </a:xfrm>
          <a:prstGeom prst="ellipse">
            <a:avLst/>
          </a:prstGeom>
          <a:solidFill>
            <a:schemeClr val="bg1">
              <a:lumMod val="75000"/>
              <a:alpha val="90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306072" y="2180998"/>
            <a:ext cx="3148564" cy="646331"/>
          </a:xfrm>
          <a:prstGeom prst="rect">
            <a:avLst/>
          </a:prstGeom>
        </p:spPr>
        <p:txBody>
          <a:bodyPr wrap="square">
            <a:spAutoFit/>
          </a:bodyPr>
          <a:lstStyle/>
          <a:p>
            <a:pPr algn="ctr"/>
            <a:r>
              <a:rPr lang="en-US" sz="3600" b="1" dirty="0"/>
              <a:t>Pictures</a:t>
            </a:r>
            <a:endParaRPr lang="en-US" sz="3600" dirty="0"/>
          </a:p>
        </p:txBody>
      </p:sp>
      <p:sp>
        <p:nvSpPr>
          <p:cNvPr id="18" name="Oval 17"/>
          <p:cNvSpPr/>
          <p:nvPr/>
        </p:nvSpPr>
        <p:spPr>
          <a:xfrm>
            <a:off x="4254236"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90891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CO_train2014_000000037336.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0284" y="708401"/>
            <a:ext cx="1907810" cy="2449489"/>
          </a:xfrm>
          <a:prstGeom prst="rect">
            <a:avLst/>
          </a:prstGeom>
        </p:spPr>
      </p:pic>
      <p:pic>
        <p:nvPicPr>
          <p:cNvPr id="7" name="Picture 6" descr="COCO_train2014_000000139344.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48308" y="708401"/>
            <a:ext cx="3671365" cy="2449489"/>
          </a:xfrm>
          <a:prstGeom prst="rect">
            <a:avLst/>
          </a:prstGeom>
        </p:spPr>
      </p:pic>
      <p:pic>
        <p:nvPicPr>
          <p:cNvPr id="8" name="Picture 7" descr="COCO_train2014_000000183603.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0284" y="3335081"/>
            <a:ext cx="2188550" cy="3251809"/>
          </a:xfrm>
          <a:prstGeom prst="rect">
            <a:avLst/>
          </a:prstGeom>
        </p:spPr>
      </p:pic>
      <p:pic>
        <p:nvPicPr>
          <p:cNvPr id="9" name="Picture 8" descr="COCO_train2014_000000509367.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75931" y="4162917"/>
            <a:ext cx="3231963" cy="2423972"/>
          </a:xfrm>
          <a:prstGeom prst="rect">
            <a:avLst/>
          </a:prstGeom>
        </p:spPr>
      </p:pic>
      <p:pic>
        <p:nvPicPr>
          <p:cNvPr id="10" name="Picture 9" descr="COCO_train2014_000000516634.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97108" y="567090"/>
            <a:ext cx="2007219" cy="2676293"/>
          </a:xfrm>
          <a:prstGeom prst="rect">
            <a:avLst/>
          </a:prstGeom>
        </p:spPr>
      </p:pic>
      <p:pic>
        <p:nvPicPr>
          <p:cNvPr id="12" name="Picture 11" descr="COCO_train2014_000000184383.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80752" y="3856096"/>
            <a:ext cx="2123575" cy="2730793"/>
          </a:xfrm>
          <a:prstGeom prst="rect">
            <a:avLst/>
          </a:prstGeom>
        </p:spPr>
      </p:pic>
      <p:grpSp>
        <p:nvGrpSpPr>
          <p:cNvPr id="5" name="Group 4"/>
          <p:cNvGrpSpPr/>
          <p:nvPr/>
        </p:nvGrpSpPr>
        <p:grpSpPr>
          <a:xfrm>
            <a:off x="2948307" y="3310292"/>
            <a:ext cx="5814695" cy="544333"/>
            <a:chOff x="2948305" y="3203873"/>
            <a:chExt cx="5814695" cy="544332"/>
          </a:xfrm>
        </p:grpSpPr>
        <p:sp>
          <p:nvSpPr>
            <p:cNvPr id="2" name="Rectangle 1"/>
            <p:cNvSpPr/>
            <p:nvPr/>
          </p:nvSpPr>
          <p:spPr>
            <a:xfrm>
              <a:off x="2948306" y="3203873"/>
              <a:ext cx="5814694" cy="5443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2948305" y="3283224"/>
              <a:ext cx="5814695" cy="420628"/>
            </a:xfrm>
            <a:prstGeom prst="rect">
              <a:avLst/>
            </a:prstGeom>
            <a:noFill/>
          </p:spPr>
          <p:txBody>
            <a:bodyPr wrap="square" rtlCol="0">
              <a:spAutoFit/>
            </a:bodyPr>
            <a:lstStyle/>
            <a:p>
              <a:pPr algn="ctr"/>
              <a:r>
                <a:rPr lang="en-US" sz="3200" b="1" baseline="30000" dirty="0">
                  <a:solidFill>
                    <a:srgbClr val="FF0000"/>
                  </a:solidFill>
                </a:rPr>
                <a:t>A giraffe is standing in grass next to a tree</a:t>
              </a:r>
              <a:endParaRPr lang="en-US" sz="3200" b="1" dirty="0">
                <a:solidFill>
                  <a:srgbClr val="FF0000"/>
                </a:solidFill>
              </a:endParaRPr>
            </a:p>
          </p:txBody>
        </p:sp>
      </p:grpSp>
      <p:sp>
        <p:nvSpPr>
          <p:cNvPr id="11" name="Title 1"/>
          <p:cNvSpPr>
            <a:spLocks noGrp="1"/>
          </p:cNvSpPr>
          <p:nvPr>
            <p:ph type="title"/>
          </p:nvPr>
        </p:nvSpPr>
        <p:spPr>
          <a:xfrm>
            <a:off x="685800" y="-13973"/>
            <a:ext cx="7772400" cy="685800"/>
          </a:xfrm>
        </p:spPr>
        <p:txBody>
          <a:bodyPr>
            <a:normAutofit fontScale="90000"/>
          </a:bodyPr>
          <a:lstStyle/>
          <a:p>
            <a:r>
              <a:rPr lang="en-US" dirty="0"/>
              <a:t>The Power of Language Priors </a:t>
            </a:r>
          </a:p>
        </p:txBody>
      </p:sp>
      <p:sp>
        <p:nvSpPr>
          <p:cNvPr id="13"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70</a:t>
            </a:fld>
            <a:endParaRPr lang="en-US" dirty="0"/>
          </a:p>
        </p:txBody>
      </p:sp>
      <p:sp>
        <p:nvSpPr>
          <p:cNvPr id="14" name="TextBox 13"/>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Yash</a:t>
            </a:r>
            <a:r>
              <a:rPr lang="en-US" sz="1200" dirty="0"/>
              <a:t> Goyal and </a:t>
            </a:r>
            <a:r>
              <a:rPr lang="en-US" sz="1200" dirty="0" err="1"/>
              <a:t>Peng</a:t>
            </a:r>
            <a:r>
              <a:rPr lang="en-US" sz="1200" dirty="0"/>
              <a:t> Zhang</a:t>
            </a:r>
          </a:p>
        </p:txBody>
      </p:sp>
    </p:spTree>
    <p:extLst>
      <p:ext uri="{BB962C8B-B14F-4D97-AF65-F5344CB8AC3E}">
        <p14:creationId xmlns:p14="http://schemas.microsoft.com/office/powerpoint/2010/main" val="154959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2618" y="1066801"/>
            <a:ext cx="3504973" cy="430887"/>
          </a:xfrm>
          <a:prstGeom prst="rect">
            <a:avLst/>
          </a:prstGeom>
          <a:noFill/>
        </p:spPr>
        <p:txBody>
          <a:bodyPr wrap="square" rtlCol="0">
            <a:spAutoFit/>
          </a:bodyPr>
          <a:lstStyle/>
          <a:p>
            <a:pPr algn="l"/>
            <a:r>
              <a:rPr lang="en-US" sz="2200" dirty="0"/>
              <a:t>Is there a clock … ?</a:t>
            </a:r>
          </a:p>
        </p:txBody>
      </p:sp>
      <p:sp>
        <p:nvSpPr>
          <p:cNvPr id="13" name="TextBox 12"/>
          <p:cNvSpPr txBox="1"/>
          <p:nvPr/>
        </p:nvSpPr>
        <p:spPr>
          <a:xfrm>
            <a:off x="611433" y="1527983"/>
            <a:ext cx="2872636" cy="400110"/>
          </a:xfrm>
          <a:prstGeom prst="rect">
            <a:avLst/>
          </a:prstGeom>
          <a:noFill/>
        </p:spPr>
        <p:txBody>
          <a:bodyPr wrap="square" rtlCol="0">
            <a:spAutoFit/>
          </a:bodyPr>
          <a:lstStyle/>
          <a:p>
            <a:pPr algn="l"/>
            <a:r>
              <a:rPr lang="en-US" sz="2000" dirty="0"/>
              <a:t> ‘yes’ </a:t>
            </a:r>
            <a:r>
              <a:rPr lang="en-US" sz="2000" dirty="0">
                <a:solidFill>
                  <a:srgbClr val="FF0000"/>
                </a:solidFill>
              </a:rPr>
              <a:t>98%</a:t>
            </a:r>
          </a:p>
        </p:txBody>
      </p:sp>
      <p:sp>
        <p:nvSpPr>
          <p:cNvPr id="34" name="TextBox 33"/>
          <p:cNvSpPr txBox="1"/>
          <p:nvPr/>
        </p:nvSpPr>
        <p:spPr>
          <a:xfrm>
            <a:off x="197933" y="2331777"/>
            <a:ext cx="2937031" cy="769441"/>
          </a:xfrm>
          <a:prstGeom prst="rect">
            <a:avLst/>
          </a:prstGeom>
          <a:noFill/>
        </p:spPr>
        <p:txBody>
          <a:bodyPr wrap="square" rtlCol="0">
            <a:spAutoFit/>
          </a:bodyPr>
          <a:lstStyle/>
          <a:p>
            <a:pPr algn="l"/>
            <a:r>
              <a:rPr lang="en-US" sz="2200" dirty="0"/>
              <a:t>Is the man wearing glasses … ?</a:t>
            </a:r>
          </a:p>
        </p:txBody>
      </p:sp>
      <p:sp>
        <p:nvSpPr>
          <p:cNvPr id="47" name="TextBox 46"/>
          <p:cNvSpPr txBox="1"/>
          <p:nvPr/>
        </p:nvSpPr>
        <p:spPr>
          <a:xfrm>
            <a:off x="670679" y="3183887"/>
            <a:ext cx="1666926" cy="400110"/>
          </a:xfrm>
          <a:prstGeom prst="rect">
            <a:avLst/>
          </a:prstGeom>
          <a:noFill/>
        </p:spPr>
        <p:txBody>
          <a:bodyPr wrap="square" rtlCol="0">
            <a:spAutoFit/>
          </a:bodyPr>
          <a:lstStyle/>
          <a:p>
            <a:pPr algn="l"/>
            <a:r>
              <a:rPr lang="en-US" sz="2000" dirty="0"/>
              <a:t>‘yes’ </a:t>
            </a:r>
            <a:r>
              <a:rPr lang="en-US" sz="2000" dirty="0">
                <a:solidFill>
                  <a:srgbClr val="FF0000"/>
                </a:solidFill>
              </a:rPr>
              <a:t>94%</a:t>
            </a:r>
          </a:p>
        </p:txBody>
      </p:sp>
      <p:sp>
        <p:nvSpPr>
          <p:cNvPr id="12" name="TextBox 11"/>
          <p:cNvSpPr txBox="1"/>
          <p:nvPr/>
        </p:nvSpPr>
        <p:spPr>
          <a:xfrm>
            <a:off x="6601531" y="1213914"/>
            <a:ext cx="680495" cy="523220"/>
          </a:xfrm>
          <a:prstGeom prst="rect">
            <a:avLst/>
          </a:prstGeom>
          <a:noFill/>
        </p:spPr>
        <p:txBody>
          <a:bodyPr wrap="none" rtlCol="0">
            <a:spAutoFit/>
          </a:bodyPr>
          <a:lstStyle/>
          <a:p>
            <a:r>
              <a:rPr lang="en-US" sz="2800" dirty="0"/>
              <a:t>……</a:t>
            </a:r>
          </a:p>
        </p:txBody>
      </p:sp>
      <p:sp>
        <p:nvSpPr>
          <p:cNvPr id="42" name="TextBox 41"/>
          <p:cNvSpPr txBox="1"/>
          <p:nvPr/>
        </p:nvSpPr>
        <p:spPr>
          <a:xfrm>
            <a:off x="6601531" y="2766945"/>
            <a:ext cx="680495" cy="523220"/>
          </a:xfrm>
          <a:prstGeom prst="rect">
            <a:avLst/>
          </a:prstGeom>
          <a:noFill/>
        </p:spPr>
        <p:txBody>
          <a:bodyPr wrap="none" rtlCol="0">
            <a:spAutoFit/>
          </a:bodyPr>
          <a:lstStyle/>
          <a:p>
            <a:r>
              <a:rPr lang="en-US" sz="2800" dirty="0"/>
              <a:t>……</a:t>
            </a:r>
          </a:p>
        </p:txBody>
      </p:sp>
      <p:pic>
        <p:nvPicPr>
          <p:cNvPr id="1026" name="Picture 2" descr="An image from the  dataset."/>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743243" y="908185"/>
            <a:ext cx="1738744" cy="1160068"/>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4" descr="An image from the  datase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28577" y="908185"/>
            <a:ext cx="1516069" cy="1160068"/>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6" descr="An image from the  dataset."/>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49402" y="908185"/>
            <a:ext cx="877817" cy="1170422"/>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8" descr="An image from the  dataset."/>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16665" y="2331777"/>
            <a:ext cx="1314935" cy="1314936"/>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0" descr="An image from the  dataset."/>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649402" y="2331776"/>
            <a:ext cx="839723" cy="1258601"/>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An image from the  dataset."/>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93330" y="2461215"/>
            <a:ext cx="1668710" cy="1110735"/>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TextBox 21"/>
          <p:cNvSpPr txBox="1"/>
          <p:nvPr/>
        </p:nvSpPr>
        <p:spPr>
          <a:xfrm>
            <a:off x="134660" y="4027962"/>
            <a:ext cx="3504973" cy="430887"/>
          </a:xfrm>
          <a:prstGeom prst="rect">
            <a:avLst/>
          </a:prstGeom>
          <a:noFill/>
        </p:spPr>
        <p:txBody>
          <a:bodyPr wrap="square" rtlCol="0">
            <a:spAutoFit/>
          </a:bodyPr>
          <a:lstStyle/>
          <a:p>
            <a:pPr algn="l"/>
            <a:r>
              <a:rPr lang="en-US" sz="2200" dirty="0"/>
              <a:t>Are the lights on … ?</a:t>
            </a:r>
          </a:p>
        </p:txBody>
      </p:sp>
      <p:sp>
        <p:nvSpPr>
          <p:cNvPr id="23" name="TextBox 22"/>
          <p:cNvSpPr txBox="1"/>
          <p:nvPr/>
        </p:nvSpPr>
        <p:spPr>
          <a:xfrm>
            <a:off x="611433" y="4477960"/>
            <a:ext cx="2872636" cy="400110"/>
          </a:xfrm>
          <a:prstGeom prst="rect">
            <a:avLst/>
          </a:prstGeom>
          <a:noFill/>
        </p:spPr>
        <p:txBody>
          <a:bodyPr wrap="square" rtlCol="0">
            <a:spAutoFit/>
          </a:bodyPr>
          <a:lstStyle/>
          <a:p>
            <a:pPr algn="l"/>
            <a:r>
              <a:rPr lang="en-US" sz="2000" dirty="0"/>
              <a:t> ‘yes’ </a:t>
            </a:r>
            <a:r>
              <a:rPr lang="en-US" sz="2000" dirty="0">
                <a:solidFill>
                  <a:srgbClr val="FF0000"/>
                </a:solidFill>
              </a:rPr>
              <a:t>85%</a:t>
            </a:r>
          </a:p>
        </p:txBody>
      </p:sp>
      <p:sp>
        <p:nvSpPr>
          <p:cNvPr id="24" name="TextBox 23"/>
          <p:cNvSpPr txBox="1"/>
          <p:nvPr/>
        </p:nvSpPr>
        <p:spPr>
          <a:xfrm>
            <a:off x="162618" y="5452582"/>
            <a:ext cx="2937031" cy="430887"/>
          </a:xfrm>
          <a:prstGeom prst="rect">
            <a:avLst/>
          </a:prstGeom>
          <a:noFill/>
        </p:spPr>
        <p:txBody>
          <a:bodyPr wrap="square" rtlCol="0">
            <a:spAutoFit/>
          </a:bodyPr>
          <a:lstStyle/>
          <a:p>
            <a:pPr algn="l"/>
            <a:r>
              <a:rPr lang="en-US" sz="2200" dirty="0"/>
              <a:t>Do you see a … ?</a:t>
            </a:r>
          </a:p>
        </p:txBody>
      </p:sp>
      <p:sp>
        <p:nvSpPr>
          <p:cNvPr id="25" name="TextBox 24"/>
          <p:cNvSpPr txBox="1"/>
          <p:nvPr/>
        </p:nvSpPr>
        <p:spPr>
          <a:xfrm>
            <a:off x="611433" y="5894650"/>
            <a:ext cx="1666926" cy="400110"/>
          </a:xfrm>
          <a:prstGeom prst="rect">
            <a:avLst/>
          </a:prstGeom>
          <a:noFill/>
        </p:spPr>
        <p:txBody>
          <a:bodyPr wrap="square" rtlCol="0">
            <a:spAutoFit/>
          </a:bodyPr>
          <a:lstStyle/>
          <a:p>
            <a:pPr algn="l"/>
            <a:r>
              <a:rPr lang="en-US" sz="2000" dirty="0"/>
              <a:t>‘yes’ </a:t>
            </a:r>
            <a:r>
              <a:rPr lang="en-US" sz="2000" dirty="0">
                <a:solidFill>
                  <a:srgbClr val="FF0000"/>
                </a:solidFill>
              </a:rPr>
              <a:t>87%</a:t>
            </a:r>
          </a:p>
        </p:txBody>
      </p:sp>
      <p:sp>
        <p:nvSpPr>
          <p:cNvPr id="26" name="TextBox 25"/>
          <p:cNvSpPr txBox="1"/>
          <p:nvPr/>
        </p:nvSpPr>
        <p:spPr>
          <a:xfrm>
            <a:off x="6601531" y="4205278"/>
            <a:ext cx="680495" cy="523220"/>
          </a:xfrm>
          <a:prstGeom prst="rect">
            <a:avLst/>
          </a:prstGeom>
          <a:noFill/>
        </p:spPr>
        <p:txBody>
          <a:bodyPr wrap="none" rtlCol="0">
            <a:spAutoFit/>
          </a:bodyPr>
          <a:lstStyle/>
          <a:p>
            <a:r>
              <a:rPr lang="en-US" sz="2800" dirty="0"/>
              <a:t>……</a:t>
            </a:r>
          </a:p>
        </p:txBody>
      </p:sp>
      <p:sp>
        <p:nvSpPr>
          <p:cNvPr id="27" name="TextBox 26"/>
          <p:cNvSpPr txBox="1"/>
          <p:nvPr/>
        </p:nvSpPr>
        <p:spPr>
          <a:xfrm>
            <a:off x="6601531" y="5758309"/>
            <a:ext cx="680495" cy="523220"/>
          </a:xfrm>
          <a:prstGeom prst="rect">
            <a:avLst/>
          </a:prstGeom>
          <a:noFill/>
        </p:spPr>
        <p:txBody>
          <a:bodyPr wrap="none" rtlCol="0">
            <a:spAutoFit/>
          </a:bodyPr>
          <a:lstStyle/>
          <a:p>
            <a:r>
              <a:rPr lang="en-US" sz="2800" dirty="0"/>
              <a:t>……</a:t>
            </a:r>
          </a:p>
        </p:txBody>
      </p:sp>
      <p:pic>
        <p:nvPicPr>
          <p:cNvPr id="1038" name="Picture 14" descr="An image from the  dataset."/>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743245" y="3946331"/>
            <a:ext cx="1733277" cy="1051134"/>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An image from the  dataset."/>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625008" y="3837247"/>
            <a:ext cx="888509" cy="1269298"/>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An image from the  datase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293330" y="3915224"/>
            <a:ext cx="1668710" cy="1113343"/>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An image from the  dataset."/>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743243" y="5332658"/>
            <a:ext cx="1733646" cy="1156667"/>
          </a:xfrm>
          <a:prstGeom prst="rect">
            <a:avLst/>
          </a:prstGeom>
          <a:noFill/>
          <a:extLst>
            <a:ext uri="{909E8E84-426E-40dd-AFC4-6F175D3DCCD1}">
              <a14:hiddenFill xmlns:a14="http://schemas.microsoft.com/office/drawing/2010/main" xmlns="">
                <a:solidFill>
                  <a:srgbClr val="FFFFFF"/>
                </a:solidFill>
              </a14:hiddenFill>
            </a:ext>
          </a:extLst>
        </p:spPr>
      </p:pic>
      <p:pic>
        <p:nvPicPr>
          <p:cNvPr id="1048" name="Picture 24" descr="An image from the  dataset."/>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310952" y="5332656"/>
            <a:ext cx="1551314" cy="1163486"/>
          </a:xfrm>
          <a:prstGeom prst="rect">
            <a:avLst/>
          </a:prstGeom>
          <a:noFill/>
          <a:extLst>
            <a:ext uri="{909E8E84-426E-40dd-AFC4-6F175D3DCCD1}">
              <a14:hiddenFill xmlns:a14="http://schemas.microsoft.com/office/drawing/2010/main" xmlns="">
                <a:solidFill>
                  <a:srgbClr val="FFFFFF"/>
                </a:solidFill>
              </a14:hiddenFill>
            </a:ext>
          </a:extLst>
        </p:spPr>
      </p:pic>
      <p:pic>
        <p:nvPicPr>
          <p:cNvPr id="1050" name="Picture 26" descr="An image from the  datase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625006" y="5245700"/>
            <a:ext cx="882906" cy="1361589"/>
          </a:xfrm>
          <a:prstGeom prst="rect">
            <a:avLst/>
          </a:prstGeom>
          <a:noFill/>
          <a:extLst>
            <a:ext uri="{909E8E84-426E-40dd-AFC4-6F175D3DCCD1}">
              <a14:hiddenFill xmlns:a14="http://schemas.microsoft.com/office/drawing/2010/main" xmlns="">
                <a:solidFill>
                  <a:srgbClr val="FFFFFF"/>
                </a:solidFill>
              </a14:hiddenFill>
            </a:ext>
          </a:extLst>
        </p:spPr>
      </p:pic>
      <p:sp>
        <p:nvSpPr>
          <p:cNvPr id="30"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71</a:t>
            </a:fld>
            <a:endParaRPr lang="en-US" dirty="0"/>
          </a:p>
        </p:txBody>
      </p:sp>
      <p:sp>
        <p:nvSpPr>
          <p:cNvPr id="28" name="TextBox 27"/>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Yash</a:t>
            </a:r>
            <a:r>
              <a:rPr lang="en-US" sz="1200" dirty="0"/>
              <a:t> Goyal and </a:t>
            </a:r>
            <a:r>
              <a:rPr lang="en-US" sz="1200" dirty="0" err="1"/>
              <a:t>Peng</a:t>
            </a:r>
            <a:r>
              <a:rPr lang="en-US" sz="1200" dirty="0"/>
              <a:t> Zhang</a:t>
            </a:r>
          </a:p>
        </p:txBody>
      </p:sp>
      <p:sp>
        <p:nvSpPr>
          <p:cNvPr id="31" name="Title 1"/>
          <p:cNvSpPr>
            <a:spLocks noGrp="1"/>
          </p:cNvSpPr>
          <p:nvPr>
            <p:ph type="title"/>
          </p:nvPr>
        </p:nvSpPr>
        <p:spPr>
          <a:xfrm>
            <a:off x="685800" y="-13973"/>
            <a:ext cx="7772400" cy="685800"/>
          </a:xfrm>
        </p:spPr>
        <p:txBody>
          <a:bodyPr>
            <a:normAutofit fontScale="90000"/>
          </a:bodyPr>
          <a:lstStyle/>
          <a:p>
            <a:r>
              <a:rPr lang="en-US" dirty="0"/>
              <a:t>The Power of Language Priors </a:t>
            </a:r>
          </a:p>
        </p:txBody>
      </p:sp>
    </p:spTree>
    <p:extLst>
      <p:ext uri="{BB962C8B-B14F-4D97-AF65-F5344CB8AC3E}">
        <p14:creationId xmlns:p14="http://schemas.microsoft.com/office/powerpoint/2010/main" val="334570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34" grpId="0"/>
      <p:bldP spid="47" grpId="0"/>
      <p:bldP spid="12" grpId="0"/>
      <p:bldP spid="42" grpId="0"/>
      <p:bldP spid="22" grpId="0"/>
      <p:bldP spid="23" grpId="0"/>
      <p:bldP spid="24" grpId="0"/>
      <p:bldP spid="25" grpId="0"/>
      <p:bldP spid="26" grpId="0"/>
      <p:bldP spid="2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942" y="2625439"/>
            <a:ext cx="2172390" cy="430887"/>
          </a:xfrm>
          <a:prstGeom prst="rect">
            <a:avLst/>
          </a:prstGeom>
          <a:noFill/>
        </p:spPr>
        <p:txBody>
          <a:bodyPr wrap="none" rtlCol="0">
            <a:spAutoFit/>
          </a:bodyPr>
          <a:lstStyle/>
          <a:p>
            <a:pPr algn="l"/>
            <a:r>
              <a:rPr lang="en-US" sz="2200" dirty="0"/>
              <a:t>What sport is … ?</a:t>
            </a:r>
          </a:p>
        </p:txBody>
      </p:sp>
      <p:sp>
        <p:nvSpPr>
          <p:cNvPr id="8" name="TextBox 7"/>
          <p:cNvSpPr txBox="1"/>
          <p:nvPr/>
        </p:nvSpPr>
        <p:spPr>
          <a:xfrm>
            <a:off x="304802" y="4112844"/>
            <a:ext cx="3504973" cy="430887"/>
          </a:xfrm>
          <a:prstGeom prst="rect">
            <a:avLst/>
          </a:prstGeom>
          <a:noFill/>
        </p:spPr>
        <p:txBody>
          <a:bodyPr wrap="square" rtlCol="0">
            <a:spAutoFit/>
          </a:bodyPr>
          <a:lstStyle/>
          <a:p>
            <a:pPr algn="l"/>
            <a:r>
              <a:rPr lang="en-US" sz="2200" dirty="0"/>
              <a:t>How many … ?</a:t>
            </a:r>
          </a:p>
        </p:txBody>
      </p:sp>
      <p:sp>
        <p:nvSpPr>
          <p:cNvPr id="13" name="TextBox 12"/>
          <p:cNvSpPr txBox="1"/>
          <p:nvPr/>
        </p:nvSpPr>
        <p:spPr>
          <a:xfrm>
            <a:off x="753617" y="4574024"/>
            <a:ext cx="2872636" cy="400110"/>
          </a:xfrm>
          <a:prstGeom prst="rect">
            <a:avLst/>
          </a:prstGeom>
          <a:noFill/>
        </p:spPr>
        <p:txBody>
          <a:bodyPr wrap="square" rtlCol="0">
            <a:spAutoFit/>
          </a:bodyPr>
          <a:lstStyle/>
          <a:p>
            <a:pPr algn="l"/>
            <a:r>
              <a:rPr lang="en-US" sz="2000" dirty="0"/>
              <a:t> ‘2’ </a:t>
            </a:r>
            <a:r>
              <a:rPr lang="en-US" sz="2000" dirty="0">
                <a:solidFill>
                  <a:srgbClr val="FF0000"/>
                </a:solidFill>
              </a:rPr>
              <a:t>39%</a:t>
            </a:r>
          </a:p>
        </p:txBody>
      </p:sp>
      <p:grpSp>
        <p:nvGrpSpPr>
          <p:cNvPr id="2" name="Group 1"/>
          <p:cNvGrpSpPr/>
          <p:nvPr/>
        </p:nvGrpSpPr>
        <p:grpSpPr>
          <a:xfrm>
            <a:off x="3814745" y="2344860"/>
            <a:ext cx="4632607" cy="1423578"/>
            <a:chOff x="2543702" y="581067"/>
            <a:chExt cx="6037050" cy="2106987"/>
          </a:xfrm>
        </p:grpSpPr>
        <p:pic>
          <p:nvPicPr>
            <p:cNvPr id="14" name="Picture 13" descr="COCO_train2014_000000322103.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22052" y="772644"/>
              <a:ext cx="1744886" cy="1744886"/>
            </a:xfrm>
            <a:prstGeom prst="rect">
              <a:avLst/>
            </a:prstGeom>
          </p:spPr>
        </p:pic>
        <p:pic>
          <p:nvPicPr>
            <p:cNvPr id="15" name="Picture 14" descr="COCO_train2014_000000443718.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76309" y="649860"/>
              <a:ext cx="1404443" cy="2038194"/>
            </a:xfrm>
            <a:prstGeom prst="rect">
              <a:avLst/>
            </a:prstGeom>
          </p:spPr>
        </p:pic>
        <p:pic>
          <p:nvPicPr>
            <p:cNvPr id="17" name="Picture 16" descr="COCO_train2014_000000226446.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3702" y="581067"/>
              <a:ext cx="1175699" cy="2106987"/>
            </a:xfrm>
            <a:prstGeom prst="rect">
              <a:avLst/>
            </a:prstGeom>
          </p:spPr>
        </p:pic>
        <p:sp>
          <p:nvSpPr>
            <p:cNvPr id="18" name="TextBox 17"/>
            <p:cNvSpPr txBox="1"/>
            <p:nvPr/>
          </p:nvSpPr>
          <p:spPr>
            <a:xfrm>
              <a:off x="6169820" y="1383507"/>
              <a:ext cx="886797" cy="774399"/>
            </a:xfrm>
            <a:prstGeom prst="rect">
              <a:avLst/>
            </a:prstGeom>
            <a:noFill/>
          </p:spPr>
          <p:txBody>
            <a:bodyPr wrap="none" rtlCol="0">
              <a:spAutoFit/>
            </a:bodyPr>
            <a:lstStyle/>
            <a:p>
              <a:r>
                <a:rPr lang="en-US" sz="2800" dirty="0"/>
                <a:t>……</a:t>
              </a:r>
            </a:p>
          </p:txBody>
        </p:sp>
      </p:grpSp>
      <p:sp>
        <p:nvSpPr>
          <p:cNvPr id="19" name="TextBox 18"/>
          <p:cNvSpPr txBox="1"/>
          <p:nvPr/>
        </p:nvSpPr>
        <p:spPr>
          <a:xfrm>
            <a:off x="692418" y="3079756"/>
            <a:ext cx="1828045" cy="400110"/>
          </a:xfrm>
          <a:prstGeom prst="rect">
            <a:avLst/>
          </a:prstGeom>
          <a:noFill/>
        </p:spPr>
        <p:txBody>
          <a:bodyPr wrap="square" rtlCol="0">
            <a:spAutoFit/>
          </a:bodyPr>
          <a:lstStyle/>
          <a:p>
            <a:pPr algn="l"/>
            <a:r>
              <a:rPr lang="en-US" sz="2000" dirty="0"/>
              <a:t>‘tennis’ </a:t>
            </a:r>
            <a:r>
              <a:rPr lang="en-US" sz="2000" dirty="0">
                <a:solidFill>
                  <a:srgbClr val="FF0000"/>
                </a:solidFill>
              </a:rPr>
              <a:t>41%</a:t>
            </a:r>
          </a:p>
        </p:txBody>
      </p:sp>
      <p:sp>
        <p:nvSpPr>
          <p:cNvPr id="34" name="TextBox 33"/>
          <p:cNvSpPr txBox="1"/>
          <p:nvPr/>
        </p:nvSpPr>
        <p:spPr>
          <a:xfrm>
            <a:off x="346765" y="5605798"/>
            <a:ext cx="2342646" cy="430887"/>
          </a:xfrm>
          <a:prstGeom prst="rect">
            <a:avLst/>
          </a:prstGeom>
          <a:noFill/>
        </p:spPr>
        <p:txBody>
          <a:bodyPr wrap="none" rtlCol="0">
            <a:spAutoFit/>
          </a:bodyPr>
          <a:lstStyle/>
          <a:p>
            <a:pPr algn="l"/>
            <a:r>
              <a:rPr lang="en-US" sz="2200" dirty="0"/>
              <a:t>What animal is … ?</a:t>
            </a:r>
          </a:p>
        </p:txBody>
      </p:sp>
      <p:sp>
        <p:nvSpPr>
          <p:cNvPr id="47" name="TextBox 46"/>
          <p:cNvSpPr txBox="1"/>
          <p:nvPr/>
        </p:nvSpPr>
        <p:spPr>
          <a:xfrm>
            <a:off x="714177" y="6060113"/>
            <a:ext cx="1666926" cy="400110"/>
          </a:xfrm>
          <a:prstGeom prst="rect">
            <a:avLst/>
          </a:prstGeom>
          <a:noFill/>
        </p:spPr>
        <p:txBody>
          <a:bodyPr wrap="square" rtlCol="0">
            <a:spAutoFit/>
          </a:bodyPr>
          <a:lstStyle/>
          <a:p>
            <a:pPr algn="l"/>
            <a:r>
              <a:rPr lang="en-US" sz="2000" dirty="0"/>
              <a:t>‘dog’ </a:t>
            </a:r>
            <a:r>
              <a:rPr lang="en-US" sz="2000" dirty="0">
                <a:solidFill>
                  <a:srgbClr val="FF0000"/>
                </a:solidFill>
              </a:rPr>
              <a:t>35%</a:t>
            </a:r>
          </a:p>
        </p:txBody>
      </p:sp>
      <p:grpSp>
        <p:nvGrpSpPr>
          <p:cNvPr id="10" name="Group 9"/>
          <p:cNvGrpSpPr/>
          <p:nvPr/>
        </p:nvGrpSpPr>
        <p:grpSpPr>
          <a:xfrm>
            <a:off x="3306434" y="5544919"/>
            <a:ext cx="5578381" cy="915303"/>
            <a:chOff x="3306432" y="3661500"/>
            <a:chExt cx="5578381" cy="915303"/>
          </a:xfrm>
        </p:grpSpPr>
        <p:sp>
          <p:nvSpPr>
            <p:cNvPr id="46" name="TextBox 45"/>
            <p:cNvSpPr txBox="1"/>
            <p:nvPr/>
          </p:nvSpPr>
          <p:spPr>
            <a:xfrm>
              <a:off x="6619046" y="3892187"/>
              <a:ext cx="680495" cy="523220"/>
            </a:xfrm>
            <a:prstGeom prst="rect">
              <a:avLst/>
            </a:prstGeom>
            <a:noFill/>
          </p:spPr>
          <p:txBody>
            <a:bodyPr wrap="none" rtlCol="0">
              <a:spAutoFit/>
            </a:bodyPr>
            <a:lstStyle/>
            <a:p>
              <a:r>
                <a:rPr lang="en-US" sz="2800" dirty="0"/>
                <a:t>……</a:t>
              </a:r>
            </a:p>
          </p:txBody>
        </p:sp>
        <p:pic>
          <p:nvPicPr>
            <p:cNvPr id="1036" name="Picture 12" descr="An image from the Abstract Scenes dataset."/>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306432" y="3661500"/>
              <a:ext cx="1589197" cy="908112"/>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An image from the Abstract Scenes dataset."/>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295616" y="3668691"/>
              <a:ext cx="1589197" cy="908112"/>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An image from the Abstract Scenes dataset."/>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003947" y="3666321"/>
              <a:ext cx="1593344" cy="91048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 name="Group 8"/>
          <p:cNvGrpSpPr/>
          <p:nvPr/>
        </p:nvGrpSpPr>
        <p:grpSpPr>
          <a:xfrm>
            <a:off x="3814746" y="3926709"/>
            <a:ext cx="4996053" cy="1352226"/>
            <a:chOff x="3814744" y="1957888"/>
            <a:chExt cx="4996053" cy="1352226"/>
          </a:xfrm>
        </p:grpSpPr>
        <p:sp>
          <p:nvSpPr>
            <p:cNvPr id="12" name="TextBox 11"/>
            <p:cNvSpPr txBox="1"/>
            <p:nvPr/>
          </p:nvSpPr>
          <p:spPr>
            <a:xfrm>
              <a:off x="6597286" y="2446736"/>
              <a:ext cx="680495" cy="523220"/>
            </a:xfrm>
            <a:prstGeom prst="rect">
              <a:avLst/>
            </a:prstGeom>
            <a:noFill/>
          </p:spPr>
          <p:txBody>
            <a:bodyPr wrap="none" rtlCol="0">
              <a:spAutoFit/>
            </a:bodyPr>
            <a:lstStyle/>
            <a:p>
              <a:r>
                <a:rPr lang="en-US" sz="2800" dirty="0"/>
                <a:t>……</a:t>
              </a:r>
            </a:p>
          </p:txBody>
        </p:sp>
        <p:pic>
          <p:nvPicPr>
            <p:cNvPr id="1026" name="Picture 2" descr="An image from the  dataset."/>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369633" y="2061108"/>
              <a:ext cx="1441164" cy="108087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4" descr="An image from the  dataset."/>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128542" y="2100385"/>
              <a:ext cx="1509373" cy="100231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6" descr="An image from the  datase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814744" y="1957888"/>
              <a:ext cx="902188" cy="135222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2" name="Title 1"/>
          <p:cNvSpPr>
            <a:spLocks noGrp="1"/>
          </p:cNvSpPr>
          <p:nvPr>
            <p:ph type="title"/>
          </p:nvPr>
        </p:nvSpPr>
        <p:spPr>
          <a:xfrm>
            <a:off x="685800" y="0"/>
            <a:ext cx="7772400" cy="685800"/>
          </a:xfrm>
        </p:spPr>
        <p:txBody>
          <a:bodyPr>
            <a:normAutofit fontScale="90000"/>
          </a:bodyPr>
          <a:lstStyle/>
          <a:p>
            <a:r>
              <a:rPr lang="en-US" dirty="0"/>
              <a:t>The Power of Language Priors </a:t>
            </a:r>
          </a:p>
        </p:txBody>
      </p:sp>
      <p:sp>
        <p:nvSpPr>
          <p:cNvPr id="31"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72</a:t>
            </a:fld>
            <a:endParaRPr lang="en-US" dirty="0"/>
          </a:p>
        </p:txBody>
      </p:sp>
      <p:sp>
        <p:nvSpPr>
          <p:cNvPr id="33" name="TextBox 32"/>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Yash</a:t>
            </a:r>
            <a:r>
              <a:rPr lang="en-US" sz="1200" dirty="0"/>
              <a:t> Goyal and </a:t>
            </a:r>
            <a:r>
              <a:rPr lang="en-US" sz="1200" dirty="0" err="1"/>
              <a:t>Peng</a:t>
            </a:r>
            <a:r>
              <a:rPr lang="en-US" sz="1200" dirty="0"/>
              <a:t> Zhang</a:t>
            </a:r>
          </a:p>
        </p:txBody>
      </p:sp>
      <p:sp>
        <p:nvSpPr>
          <p:cNvPr id="26" name="TextBox 25"/>
          <p:cNvSpPr txBox="1"/>
          <p:nvPr/>
        </p:nvSpPr>
        <p:spPr>
          <a:xfrm>
            <a:off x="304802" y="1079063"/>
            <a:ext cx="2877647" cy="430887"/>
          </a:xfrm>
          <a:prstGeom prst="rect">
            <a:avLst/>
          </a:prstGeom>
          <a:noFill/>
        </p:spPr>
        <p:txBody>
          <a:bodyPr wrap="none" rtlCol="0">
            <a:spAutoFit/>
          </a:bodyPr>
          <a:lstStyle/>
          <a:p>
            <a:pPr algn="l"/>
            <a:r>
              <a:rPr lang="en-US" sz="2200" dirty="0"/>
              <a:t>Is the man standing </a:t>
            </a:r>
            <a:r>
              <a:rPr lang="mr-IN" sz="2200" dirty="0"/>
              <a:t>…</a:t>
            </a:r>
            <a:r>
              <a:rPr lang="en-US" sz="2200" dirty="0"/>
              <a:t> ?</a:t>
            </a:r>
          </a:p>
        </p:txBody>
      </p:sp>
      <p:sp>
        <p:nvSpPr>
          <p:cNvPr id="36" name="TextBox 35"/>
          <p:cNvSpPr txBox="1"/>
          <p:nvPr/>
        </p:nvSpPr>
        <p:spPr>
          <a:xfrm>
            <a:off x="679278" y="1533380"/>
            <a:ext cx="1828045" cy="400110"/>
          </a:xfrm>
          <a:prstGeom prst="rect">
            <a:avLst/>
          </a:prstGeom>
          <a:noFill/>
        </p:spPr>
        <p:txBody>
          <a:bodyPr wrap="square" rtlCol="0">
            <a:spAutoFit/>
          </a:bodyPr>
          <a:lstStyle/>
          <a:p>
            <a:pPr algn="l"/>
            <a:r>
              <a:rPr lang="en-US" sz="2000" dirty="0"/>
              <a:t>‘no’ </a:t>
            </a:r>
            <a:r>
              <a:rPr lang="en-US" sz="2000" dirty="0">
                <a:solidFill>
                  <a:srgbClr val="FF0000"/>
                </a:solidFill>
              </a:rPr>
              <a:t>69%</a:t>
            </a:r>
          </a:p>
        </p:txBody>
      </p:sp>
      <p:grpSp>
        <p:nvGrpSpPr>
          <p:cNvPr id="7" name="Group 6"/>
          <p:cNvGrpSpPr/>
          <p:nvPr/>
        </p:nvGrpSpPr>
        <p:grpSpPr>
          <a:xfrm>
            <a:off x="3554511" y="703385"/>
            <a:ext cx="4766843" cy="1426464"/>
            <a:chOff x="3554511" y="703385"/>
            <a:chExt cx="4766843" cy="1426464"/>
          </a:xfrm>
        </p:grpSpPr>
        <p:sp>
          <p:nvSpPr>
            <p:cNvPr id="35" name="TextBox 34"/>
            <p:cNvSpPr txBox="1"/>
            <p:nvPr/>
          </p:nvSpPr>
          <p:spPr>
            <a:xfrm>
              <a:off x="6584153" y="1340650"/>
              <a:ext cx="680495" cy="523220"/>
            </a:xfrm>
            <a:prstGeom prst="rect">
              <a:avLst/>
            </a:prstGeom>
            <a:noFill/>
          </p:spPr>
          <p:txBody>
            <a:bodyPr wrap="none" rtlCol="0">
              <a:spAutoFit/>
            </a:bodyPr>
            <a:lstStyle/>
            <a:p>
              <a:r>
                <a:rPr lang="en-US" sz="2800" dirty="0"/>
                <a:t>……</a:t>
              </a:r>
            </a:p>
          </p:txBody>
        </p:sp>
        <p:pic>
          <p:nvPicPr>
            <p:cNvPr id="5" name="Picture 2" descr="n image from the MSCOCO dataset."/>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554511" y="931855"/>
              <a:ext cx="134112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 image from the MSCOCO dataset."/>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129613" y="927345"/>
              <a:ext cx="1408616" cy="10058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 image from the MSCOCO datase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369635" y="703385"/>
              <a:ext cx="951719" cy="14264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6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10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10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P spid="19" grpId="0"/>
      <p:bldP spid="34" grpId="0"/>
      <p:bldP spid="47" grpId="0"/>
      <p:bldP spid="26" grpId="0"/>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73</a:t>
            </a:fld>
            <a:endParaRPr lang="en-US" dirty="0"/>
          </a:p>
        </p:txBody>
      </p:sp>
      <p:sp>
        <p:nvSpPr>
          <p:cNvPr id="5" name="Title 1"/>
          <p:cNvSpPr>
            <a:spLocks noGrp="1"/>
          </p:cNvSpPr>
          <p:nvPr>
            <p:ph type="title"/>
          </p:nvPr>
        </p:nvSpPr>
        <p:spPr>
          <a:xfrm>
            <a:off x="457200" y="3527"/>
            <a:ext cx="8229600" cy="1143000"/>
          </a:xfrm>
        </p:spPr>
        <p:txBody>
          <a:bodyPr/>
          <a:lstStyle/>
          <a:p>
            <a:r>
              <a:rPr lang="en-US" dirty="0"/>
              <a:t>Balancing the VQA dataset</a:t>
            </a:r>
          </a:p>
        </p:txBody>
      </p:sp>
      <p:pic>
        <p:nvPicPr>
          <p:cNvPr id="2050" name="Picture 2" descr="n image from the MSCOCO datase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73475" y="2135101"/>
            <a:ext cx="2257425" cy="33914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05137" y="1227004"/>
            <a:ext cx="3594100" cy="830997"/>
          </a:xfrm>
          <a:prstGeom prst="rect">
            <a:avLst/>
          </a:prstGeom>
          <a:noFill/>
        </p:spPr>
        <p:txBody>
          <a:bodyPr wrap="square" rtlCol="0">
            <a:spAutoFit/>
          </a:bodyPr>
          <a:lstStyle/>
          <a:p>
            <a:pPr algn="ctr"/>
            <a:r>
              <a:rPr lang="en-US" sz="2400" dirty="0"/>
              <a:t>What game is this?</a:t>
            </a:r>
          </a:p>
          <a:p>
            <a:pPr algn="ctr"/>
            <a:r>
              <a:rPr lang="en-US" sz="2400" dirty="0"/>
              <a:t>Tennis</a:t>
            </a:r>
          </a:p>
        </p:txBody>
      </p:sp>
    </p:spTree>
    <p:extLst>
      <p:ext uri="{BB962C8B-B14F-4D97-AF65-F5344CB8AC3E}">
        <p14:creationId xmlns:p14="http://schemas.microsoft.com/office/powerpoint/2010/main" val="43144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963298"/>
            <a:ext cx="9144000" cy="5207500"/>
          </a:xfrm>
          <a:prstGeom prst="rect">
            <a:avLst/>
          </a:prstGeom>
        </p:spPr>
      </p:pic>
      <p:sp>
        <p:nvSpPr>
          <p:cNvPr id="4" name="Slide Number Placeholder 3"/>
          <p:cNvSpPr>
            <a:spLocks noGrp="1"/>
          </p:cNvSpPr>
          <p:nvPr>
            <p:ph type="sldNum" sz="quarter" idx="12"/>
          </p:nvPr>
        </p:nvSpPr>
        <p:spPr/>
        <p:txBody>
          <a:bodyPr/>
          <a:lstStyle/>
          <a:p>
            <a:fld id="{9A0204A8-AFB4-894B-B7A1-210E55B1E886}" type="slidenum">
              <a:rPr lang="en-US" smtClean="0"/>
              <a:t>74</a:t>
            </a:fld>
            <a:endParaRPr lang="en-US" dirty="0"/>
          </a:p>
        </p:txBody>
      </p:sp>
      <p:sp>
        <p:nvSpPr>
          <p:cNvPr id="5" name="Title 1"/>
          <p:cNvSpPr>
            <a:spLocks noGrp="1"/>
          </p:cNvSpPr>
          <p:nvPr>
            <p:ph type="title"/>
          </p:nvPr>
        </p:nvSpPr>
        <p:spPr>
          <a:xfrm>
            <a:off x="457200" y="3527"/>
            <a:ext cx="8229600" cy="1143000"/>
          </a:xfrm>
        </p:spPr>
        <p:txBody>
          <a:bodyPr/>
          <a:lstStyle/>
          <a:p>
            <a:r>
              <a:rPr lang="en-US" dirty="0"/>
              <a:t>Balancing the VQA dataset</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57569" y="1943760"/>
            <a:ext cx="1154799" cy="1321659"/>
          </a:xfrm>
          <a:prstGeom prst="rect">
            <a:avLst/>
          </a:prstGeom>
        </p:spPr>
      </p:pic>
      <p:sp>
        <p:nvSpPr>
          <p:cNvPr id="2" name="Rectangle 1"/>
          <p:cNvSpPr/>
          <p:nvPr/>
        </p:nvSpPr>
        <p:spPr>
          <a:xfrm>
            <a:off x="0" y="955305"/>
            <a:ext cx="9144000" cy="3654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1320801"/>
            <a:ext cx="9144000" cy="170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2" descr="n image from the MSCOCO dataset."/>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 y="1"/>
            <a:ext cx="965200" cy="145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8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75</a:t>
            </a:fld>
            <a:endParaRPr lang="en-US" dirty="0"/>
          </a:p>
        </p:txBody>
      </p:sp>
      <p:pic>
        <p:nvPicPr>
          <p:cNvPr id="27650" name="Picture 2" descr="https://photos-3.dropbox.com/t/2/AABhmK-QrVBf4mEEivaIpAjOgnQC5rN9y9C8Yru_E1SDRQ/12/289844379/png/32x32/3/1480489200/0/2/ex_1.png/EO30lJgCGOb1ASACKAI/Yb0h_jm2Rvjns3aYZir7fCMl99rsz2_joW6uh_LnCG0?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43529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457200" y="3527"/>
            <a:ext cx="8229600" cy="1143000"/>
          </a:xfrm>
        </p:spPr>
        <p:txBody>
          <a:bodyPr/>
          <a:lstStyle/>
          <a:p>
            <a:r>
              <a:rPr lang="en-US" dirty="0"/>
              <a:t>Balancing the VQA dataset</a:t>
            </a:r>
          </a:p>
        </p:txBody>
      </p:sp>
    </p:spTree>
    <p:extLst>
      <p:ext uri="{BB962C8B-B14F-4D97-AF65-F5344CB8AC3E}">
        <p14:creationId xmlns:p14="http://schemas.microsoft.com/office/powerpoint/2010/main" val="16254068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76</a:t>
            </a:fld>
            <a:endParaRPr lang="en-US" dirty="0"/>
          </a:p>
        </p:txBody>
      </p:sp>
      <p:pic>
        <p:nvPicPr>
          <p:cNvPr id="29698" name="Picture 2" descr="https://photos-5.dropbox.com/t/2/AAB18valDLIUs0xRtmi8AlkN4oOcnw7YbLlII4TqJunzNQ/12/289844379/png/32x32/3/1480489200/0/2/ex_2.png/EO30lJgCGOb1ASACKAI/lpwEAvt_O5Qu9i8tZZPRThvfdl_1Z-3ccQLu9YuQyWM?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43719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3527"/>
            <a:ext cx="8229600" cy="1143000"/>
          </a:xfrm>
        </p:spPr>
        <p:txBody>
          <a:bodyPr/>
          <a:lstStyle/>
          <a:p>
            <a:r>
              <a:rPr lang="en-US" dirty="0"/>
              <a:t>Balancing the VQA dataset</a:t>
            </a:r>
          </a:p>
        </p:txBody>
      </p:sp>
    </p:spTree>
    <p:extLst>
      <p:ext uri="{BB962C8B-B14F-4D97-AF65-F5344CB8AC3E}">
        <p14:creationId xmlns:p14="http://schemas.microsoft.com/office/powerpoint/2010/main" val="20374046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77</a:t>
            </a:fld>
            <a:endParaRPr lang="en-US" dirty="0"/>
          </a:p>
        </p:txBody>
      </p:sp>
      <p:pic>
        <p:nvPicPr>
          <p:cNvPr id="30722" name="Picture 2" descr="https://photos-2.dropbox.com/t/2/AAAXf6_SdMZQvS4hKIu5CtaiPocMQxt-GnoQXJ4HUV5SLQ/12/289844379/png/32x32/3/1480489200/0/2/ex_5.png/EO30lJgCGOb1ASACKAI/S55Lgh1Go8afVaPtc_ABdUq32lcxnYV2-r5HVnXrzLg?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43624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3527"/>
            <a:ext cx="8229600" cy="1143000"/>
          </a:xfrm>
        </p:spPr>
        <p:txBody>
          <a:bodyPr/>
          <a:lstStyle/>
          <a:p>
            <a:r>
              <a:rPr lang="en-US" dirty="0"/>
              <a:t>Balancing the VQA dataset</a:t>
            </a:r>
          </a:p>
        </p:txBody>
      </p:sp>
    </p:spTree>
    <p:extLst>
      <p:ext uri="{BB962C8B-B14F-4D97-AF65-F5344CB8AC3E}">
        <p14:creationId xmlns:p14="http://schemas.microsoft.com/office/powerpoint/2010/main" val="2086923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78</a:t>
            </a:fld>
            <a:endParaRPr lang="en-US" dirty="0"/>
          </a:p>
        </p:txBody>
      </p:sp>
      <p:pic>
        <p:nvPicPr>
          <p:cNvPr id="31746" name="Picture 2" descr="https://photos-3.dropbox.com/t/2/AAB1Dw1VoePF8G27SmAg9QTzXOfDb8MsbA6DxXkUzRDFZQ/12/289844379/png/32x32/3/1480489200/0/2/ex_9.png/EO30lJgCGOb1ASACKAI/ewPunnhgdhDqmnwN8IQmFh1dgrHTg4JE4TbwvRMwcEA?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41243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3527"/>
            <a:ext cx="8229600" cy="1143000"/>
          </a:xfrm>
        </p:spPr>
        <p:txBody>
          <a:bodyPr/>
          <a:lstStyle/>
          <a:p>
            <a:r>
              <a:rPr lang="en-US" dirty="0"/>
              <a:t>Balancing the VQA dataset</a:t>
            </a:r>
          </a:p>
        </p:txBody>
      </p:sp>
    </p:spTree>
    <p:extLst>
      <p:ext uri="{BB962C8B-B14F-4D97-AF65-F5344CB8AC3E}">
        <p14:creationId xmlns:p14="http://schemas.microsoft.com/office/powerpoint/2010/main" val="21756945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79</a:t>
            </a:fld>
            <a:endParaRPr lang="en-US" dirty="0"/>
          </a:p>
        </p:txBody>
      </p:sp>
      <p:pic>
        <p:nvPicPr>
          <p:cNvPr id="32770" name="Picture 2" descr="https://photos-5.dropbox.com/t/2/AADF-8i1OiRZU6p6v_5J5fWACH-I9SRvw9_mM4DijRHmAQ/12/289844379/png/32x32/3/1480489200/0/2/ex_21.png/EO30lJgCGOb1ASACKAI/viQIDEQ6z9srm6SK0Uje0BfurT9QIFaMjGDGeNZCwLc?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39243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3527"/>
            <a:ext cx="8229600" cy="1143000"/>
          </a:xfrm>
        </p:spPr>
        <p:txBody>
          <a:bodyPr/>
          <a:lstStyle/>
          <a:p>
            <a:r>
              <a:rPr lang="en-US" dirty="0"/>
              <a:t>Balancing the VQA dataset</a:t>
            </a:r>
          </a:p>
        </p:txBody>
      </p:sp>
    </p:spTree>
    <p:extLst>
      <p:ext uri="{BB962C8B-B14F-4D97-AF65-F5344CB8AC3E}">
        <p14:creationId xmlns:p14="http://schemas.microsoft.com/office/powerpoint/2010/main" val="2693693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a:t>Slide credit: Devi Parikh</a:t>
            </a:r>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a:t>“Color College Avenue”, Blacksburg, VA, May 2012</a:t>
            </a:r>
          </a:p>
        </p:txBody>
      </p:sp>
      <p:sp>
        <p:nvSpPr>
          <p:cNvPr id="2" name="Slide Number Placeholder 1"/>
          <p:cNvSpPr>
            <a:spLocks noGrp="1"/>
          </p:cNvSpPr>
          <p:nvPr>
            <p:ph type="sldNum" sz="quarter" idx="12"/>
          </p:nvPr>
        </p:nvSpPr>
        <p:spPr/>
        <p:txBody>
          <a:bodyPr/>
          <a:lstStyle/>
          <a:p>
            <a:fld id="{C8756881-B0E8-F143-BBCC-9E260CA8BD35}" type="slidenum">
              <a:rPr lang="en-US" smtClean="0"/>
              <a:t>8</a:t>
            </a:fld>
            <a:endParaRPr lang="en-US" dirty="0"/>
          </a:p>
        </p:txBody>
      </p:sp>
      <p:sp>
        <p:nvSpPr>
          <p:cNvPr id="3" name="Oval 2"/>
          <p:cNvSpPr>
            <a:spLocks noChangeAspect="1"/>
          </p:cNvSpPr>
          <p:nvPr/>
        </p:nvSpPr>
        <p:spPr>
          <a:xfrm>
            <a:off x="1762385" y="824983"/>
            <a:ext cx="3200400" cy="3200400"/>
          </a:xfrm>
          <a:prstGeom prst="ellipse">
            <a:avLst/>
          </a:prstGeom>
          <a:solidFill>
            <a:schemeClr val="bg1">
              <a:lumMod val="75000"/>
              <a:alpha val="90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 name="Oval 7"/>
          <p:cNvSpPr>
            <a:spLocks noChangeAspect="1"/>
          </p:cNvSpPr>
          <p:nvPr/>
        </p:nvSpPr>
        <p:spPr>
          <a:xfrm>
            <a:off x="4254236" y="824983"/>
            <a:ext cx="3200400" cy="3200400"/>
          </a:xfrm>
          <a:prstGeom prst="ellipse">
            <a:avLst/>
          </a:prstGeom>
          <a:solidFill>
            <a:schemeClr val="bg1">
              <a:lumMod val="75000"/>
              <a:alpha val="90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1805529" y="2180998"/>
            <a:ext cx="3157256" cy="646331"/>
          </a:xfrm>
          <a:prstGeom prst="rect">
            <a:avLst/>
          </a:prstGeom>
        </p:spPr>
        <p:txBody>
          <a:bodyPr wrap="square">
            <a:spAutoFit/>
          </a:bodyPr>
          <a:lstStyle/>
          <a:p>
            <a:pPr algn="ctr"/>
            <a:r>
              <a:rPr lang="en-US" sz="3600" b="1" dirty="0"/>
              <a:t>Words</a:t>
            </a:r>
            <a:endParaRPr lang="en-US" sz="3600" dirty="0"/>
          </a:p>
        </p:txBody>
      </p:sp>
      <p:sp>
        <p:nvSpPr>
          <p:cNvPr id="11" name="Rectangle 10"/>
          <p:cNvSpPr/>
          <p:nvPr/>
        </p:nvSpPr>
        <p:spPr>
          <a:xfrm>
            <a:off x="4306072" y="2180998"/>
            <a:ext cx="3148564" cy="646331"/>
          </a:xfrm>
          <a:prstGeom prst="rect">
            <a:avLst/>
          </a:prstGeom>
        </p:spPr>
        <p:txBody>
          <a:bodyPr wrap="square">
            <a:spAutoFit/>
          </a:bodyPr>
          <a:lstStyle/>
          <a:p>
            <a:pPr algn="ctr"/>
            <a:r>
              <a:rPr lang="en-US" sz="3600" b="1" dirty="0"/>
              <a:t>Pictures</a:t>
            </a:r>
            <a:endParaRPr lang="en-US" sz="3600" dirty="0"/>
          </a:p>
        </p:txBody>
      </p:sp>
      <p:sp>
        <p:nvSpPr>
          <p:cNvPr id="17" name="Oval 16"/>
          <p:cNvSpPr/>
          <p:nvPr/>
        </p:nvSpPr>
        <p:spPr>
          <a:xfrm>
            <a:off x="1766652"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54236"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652450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80</a:t>
            </a:fld>
            <a:endParaRPr lang="en-US" dirty="0"/>
          </a:p>
        </p:txBody>
      </p:sp>
      <p:pic>
        <p:nvPicPr>
          <p:cNvPr id="33794" name="Picture 2" descr="https://photos-4.dropbox.com/t/2/AAAgue8joV8z3j1kPQaxeDVNiz7Tr5DIpzqud1nwhsaJ0A/12/289844379/png/32x32/3/1480489200/0/2/ex_24.png/EO30lJgCGOb1ASACKAI/W-RFm5XwM_YO73k4h0SKhFgPi0SyUWbO0qjQbiyYxbY?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43338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3527"/>
            <a:ext cx="8229600" cy="1143000"/>
          </a:xfrm>
        </p:spPr>
        <p:txBody>
          <a:bodyPr/>
          <a:lstStyle/>
          <a:p>
            <a:r>
              <a:rPr lang="en-US" dirty="0"/>
              <a:t>Balancing the VQA dataset</a:t>
            </a:r>
          </a:p>
        </p:txBody>
      </p:sp>
    </p:spTree>
    <p:extLst>
      <p:ext uri="{BB962C8B-B14F-4D97-AF65-F5344CB8AC3E}">
        <p14:creationId xmlns:p14="http://schemas.microsoft.com/office/powerpoint/2010/main" val="1108770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VQA v2.0</a:t>
            </a:r>
          </a:p>
        </p:txBody>
      </p:sp>
      <p:sp>
        <p:nvSpPr>
          <p:cNvPr id="3" name="Content Placeholder 2"/>
          <p:cNvSpPr>
            <a:spLocks noGrp="1"/>
          </p:cNvSpPr>
          <p:nvPr>
            <p:ph idx="1"/>
          </p:nvPr>
        </p:nvSpPr>
        <p:spPr/>
        <p:txBody>
          <a:bodyPr/>
          <a:lstStyle/>
          <a:p>
            <a:r>
              <a:rPr lang="en-US" dirty="0"/>
              <a:t>More balanced than VQA v1.0</a:t>
            </a:r>
          </a:p>
          <a:p>
            <a:pPr lvl="1"/>
            <a:r>
              <a:rPr lang="en-US" dirty="0"/>
              <a:t>Entropy of answers increases by 56%</a:t>
            </a:r>
          </a:p>
          <a:p>
            <a:endParaRPr lang="en-US" dirty="0"/>
          </a:p>
          <a:p>
            <a:r>
              <a:rPr lang="en-US" dirty="0"/>
              <a:t>Bigger than VQA v2.0</a:t>
            </a:r>
          </a:p>
          <a:p>
            <a:pPr lvl="1"/>
            <a:r>
              <a:rPr lang="en-US" dirty="0"/>
              <a:t>~1.8 times image-question pairs</a:t>
            </a:r>
          </a:p>
        </p:txBody>
      </p:sp>
      <p:sp>
        <p:nvSpPr>
          <p:cNvPr id="4" name="Slide Number Placeholder 3"/>
          <p:cNvSpPr>
            <a:spLocks noGrp="1"/>
          </p:cNvSpPr>
          <p:nvPr>
            <p:ph type="sldNum" sz="quarter" idx="12"/>
          </p:nvPr>
        </p:nvSpPr>
        <p:spPr/>
        <p:txBody>
          <a:bodyPr/>
          <a:lstStyle/>
          <a:p>
            <a:fld id="{9A0204A8-AFB4-894B-B7A1-210E55B1E886}" type="slidenum">
              <a:rPr lang="en-US" smtClean="0"/>
              <a:t>81</a:t>
            </a:fld>
            <a:endParaRPr lang="en-US" dirty="0"/>
          </a:p>
        </p:txBody>
      </p:sp>
    </p:spTree>
    <p:extLst>
      <p:ext uri="{BB962C8B-B14F-4D97-AF65-F5344CB8AC3E}">
        <p14:creationId xmlns:p14="http://schemas.microsoft.com/office/powerpoint/2010/main" val="302545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Benchmarking SOTA VQA models</a:t>
            </a:r>
          </a:p>
        </p:txBody>
      </p:sp>
      <p:sp>
        <p:nvSpPr>
          <p:cNvPr id="3" name="Content Placeholder 2"/>
          <p:cNvSpPr>
            <a:spLocks noGrp="1"/>
          </p:cNvSpPr>
          <p:nvPr>
            <p:ph idx="1"/>
          </p:nvPr>
        </p:nvSpPr>
        <p:spPr/>
        <p:txBody>
          <a:bodyPr>
            <a:normAutofit/>
          </a:bodyPr>
          <a:lstStyle/>
          <a:p>
            <a:r>
              <a:rPr lang="en-US" dirty="0"/>
              <a:t>SOTA VQA models</a:t>
            </a:r>
          </a:p>
          <a:p>
            <a:pPr lvl="1"/>
            <a:r>
              <a:rPr lang="en-US" dirty="0"/>
              <a:t>Drop in performance by 7-8%</a:t>
            </a:r>
          </a:p>
          <a:p>
            <a:pPr lvl="1"/>
            <a:r>
              <a:rPr lang="en-US" dirty="0"/>
              <a:t>Gain 1-2% back when re-trained on balanced dataset</a:t>
            </a:r>
          </a:p>
          <a:p>
            <a:r>
              <a:rPr lang="en-US" dirty="0"/>
              <a:t>By answer types</a:t>
            </a:r>
          </a:p>
          <a:p>
            <a:pPr lvl="1"/>
            <a:r>
              <a:rPr lang="en-US" dirty="0"/>
              <a:t>Biggest drop in performance in yes/no (10-12%)</a:t>
            </a:r>
          </a:p>
          <a:p>
            <a:pPr lvl="1"/>
            <a:r>
              <a:rPr lang="en-US" dirty="0"/>
              <a:t>Biggest improvement gained by re-training in yes/no (3-4%) and number (2-3%)</a:t>
            </a:r>
          </a:p>
        </p:txBody>
      </p:sp>
      <p:sp>
        <p:nvSpPr>
          <p:cNvPr id="4" name="Slide Number Placeholder 3"/>
          <p:cNvSpPr>
            <a:spLocks noGrp="1"/>
          </p:cNvSpPr>
          <p:nvPr>
            <p:ph type="sldNum" sz="quarter" idx="12"/>
          </p:nvPr>
        </p:nvSpPr>
        <p:spPr/>
        <p:txBody>
          <a:bodyPr/>
          <a:lstStyle/>
          <a:p>
            <a:fld id="{9A0204A8-AFB4-894B-B7A1-210E55B1E886}" type="slidenum">
              <a:rPr lang="en-US" smtClean="0"/>
              <a:t>82</a:t>
            </a:fld>
            <a:endParaRPr lang="en-US" dirty="0"/>
          </a:p>
        </p:txBody>
      </p:sp>
    </p:spTree>
    <p:extLst>
      <p:ext uri="{BB962C8B-B14F-4D97-AF65-F5344CB8AC3E}">
        <p14:creationId xmlns:p14="http://schemas.microsoft.com/office/powerpoint/2010/main" val="2599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729"/>
            <a:ext cx="8229600" cy="1143000"/>
          </a:xfrm>
        </p:spPr>
        <p:txBody>
          <a:bodyPr/>
          <a:lstStyle/>
          <a:p>
            <a:r>
              <a:rPr lang="en-US" dirty="0"/>
              <a:t>Trends</a:t>
            </a:r>
          </a:p>
        </p:txBody>
      </p:sp>
      <p:sp>
        <p:nvSpPr>
          <p:cNvPr id="4" name="Slide Number Placeholder 3"/>
          <p:cNvSpPr>
            <a:spLocks noGrp="1"/>
          </p:cNvSpPr>
          <p:nvPr>
            <p:ph type="sldNum" sz="quarter" idx="12"/>
          </p:nvPr>
        </p:nvSpPr>
        <p:spPr/>
        <p:txBody>
          <a:bodyPr/>
          <a:lstStyle/>
          <a:p>
            <a:fld id="{9A0204A8-AFB4-894B-B7A1-210E55B1E886}" type="slidenum">
              <a:rPr lang="en-US" smtClean="0"/>
              <a:t>83</a:t>
            </a:fld>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46768" y="1728018"/>
            <a:ext cx="4381846" cy="2736523"/>
          </a:xfrm>
          <a:prstGeom prst="rect">
            <a:avLst/>
          </a:prstGeom>
        </p:spPr>
      </p:pic>
      <p:grpSp>
        <p:nvGrpSpPr>
          <p:cNvPr id="17" name="Group 16"/>
          <p:cNvGrpSpPr/>
          <p:nvPr/>
        </p:nvGrpSpPr>
        <p:grpSpPr>
          <a:xfrm>
            <a:off x="3928810" y="2453610"/>
            <a:ext cx="846606" cy="1905091"/>
            <a:chOff x="5344196" y="1918321"/>
            <a:chExt cx="846606" cy="1905091"/>
          </a:xfrm>
        </p:grpSpPr>
        <p:cxnSp>
          <p:nvCxnSpPr>
            <p:cNvPr id="10" name="Straight Arrow Connector 9"/>
            <p:cNvCxnSpPr/>
            <p:nvPr/>
          </p:nvCxnSpPr>
          <p:spPr>
            <a:xfrm>
              <a:off x="5397108" y="1918321"/>
              <a:ext cx="0" cy="1905091"/>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344196" y="2696170"/>
              <a:ext cx="846606" cy="400110"/>
            </a:xfrm>
            <a:prstGeom prst="rect">
              <a:avLst/>
            </a:prstGeom>
            <a:noFill/>
          </p:spPr>
          <p:txBody>
            <a:bodyPr wrap="square" rtlCol="0">
              <a:spAutoFit/>
            </a:bodyPr>
            <a:lstStyle/>
            <a:p>
              <a:r>
                <a:rPr lang="en-US" sz="2000" b="1" dirty="0">
                  <a:solidFill>
                    <a:srgbClr val="FF0000"/>
                  </a:solidFill>
                </a:rPr>
                <a:t>0.15%</a:t>
              </a:r>
            </a:p>
          </p:txBody>
        </p:sp>
      </p:grpSp>
      <p:grpSp>
        <p:nvGrpSpPr>
          <p:cNvPr id="18" name="Group 17"/>
          <p:cNvGrpSpPr/>
          <p:nvPr/>
        </p:nvGrpSpPr>
        <p:grpSpPr>
          <a:xfrm>
            <a:off x="5033641" y="2453610"/>
            <a:ext cx="846606" cy="1905091"/>
            <a:chOff x="6449027" y="1918321"/>
            <a:chExt cx="846606" cy="1905091"/>
          </a:xfrm>
        </p:grpSpPr>
        <p:sp>
          <p:nvSpPr>
            <p:cNvPr id="13" name="TextBox 12"/>
            <p:cNvSpPr txBox="1"/>
            <p:nvPr/>
          </p:nvSpPr>
          <p:spPr>
            <a:xfrm>
              <a:off x="6449027" y="2696170"/>
              <a:ext cx="846606" cy="400110"/>
            </a:xfrm>
            <a:prstGeom prst="rect">
              <a:avLst/>
            </a:prstGeom>
            <a:noFill/>
          </p:spPr>
          <p:txBody>
            <a:bodyPr wrap="square" rtlCol="0">
              <a:spAutoFit/>
            </a:bodyPr>
            <a:lstStyle/>
            <a:p>
              <a:r>
                <a:rPr lang="en-US" sz="2000" b="1" dirty="0">
                  <a:solidFill>
                    <a:srgbClr val="FF0000"/>
                  </a:solidFill>
                </a:rPr>
                <a:t>1.51%</a:t>
              </a:r>
            </a:p>
          </p:txBody>
        </p:sp>
        <p:cxnSp>
          <p:nvCxnSpPr>
            <p:cNvPr id="14" name="Straight Arrow Connector 13"/>
            <p:cNvCxnSpPr/>
            <p:nvPr/>
          </p:nvCxnSpPr>
          <p:spPr>
            <a:xfrm>
              <a:off x="6482372" y="1918321"/>
              <a:ext cx="0" cy="1905091"/>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6297211" y="2453610"/>
            <a:ext cx="846606" cy="1905091"/>
            <a:chOff x="7712597" y="1918321"/>
            <a:chExt cx="846606" cy="1905091"/>
          </a:xfrm>
        </p:grpSpPr>
        <p:sp>
          <p:nvSpPr>
            <p:cNvPr id="15" name="TextBox 14"/>
            <p:cNvSpPr txBox="1"/>
            <p:nvPr/>
          </p:nvSpPr>
          <p:spPr>
            <a:xfrm>
              <a:off x="7712597" y="2696170"/>
              <a:ext cx="846606" cy="400110"/>
            </a:xfrm>
            <a:prstGeom prst="rect">
              <a:avLst/>
            </a:prstGeom>
            <a:noFill/>
          </p:spPr>
          <p:txBody>
            <a:bodyPr wrap="square" rtlCol="0">
              <a:spAutoFit/>
            </a:bodyPr>
            <a:lstStyle/>
            <a:p>
              <a:r>
                <a:rPr lang="en-US" sz="2000" b="1" dirty="0">
                  <a:solidFill>
                    <a:srgbClr val="FF0000"/>
                  </a:solidFill>
                </a:rPr>
                <a:t>7.03%</a:t>
              </a:r>
            </a:p>
          </p:txBody>
        </p:sp>
        <p:cxnSp>
          <p:nvCxnSpPr>
            <p:cNvPr id="16" name="Straight Arrow Connector 15"/>
            <p:cNvCxnSpPr/>
            <p:nvPr/>
          </p:nvCxnSpPr>
          <p:spPr>
            <a:xfrm>
              <a:off x="7733264" y="1918321"/>
              <a:ext cx="0" cy="1905091"/>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250190" y="2453610"/>
            <a:ext cx="846606" cy="1905091"/>
            <a:chOff x="5344196" y="1918321"/>
            <a:chExt cx="846606" cy="1905091"/>
          </a:xfrm>
        </p:grpSpPr>
        <p:cxnSp>
          <p:nvCxnSpPr>
            <p:cNvPr id="21" name="Straight Arrow Connector 20"/>
            <p:cNvCxnSpPr/>
            <p:nvPr/>
          </p:nvCxnSpPr>
          <p:spPr>
            <a:xfrm>
              <a:off x="5397108" y="1918321"/>
              <a:ext cx="0" cy="1905091"/>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44196" y="2696170"/>
              <a:ext cx="846606" cy="400110"/>
            </a:xfrm>
            <a:prstGeom prst="rect">
              <a:avLst/>
            </a:prstGeom>
            <a:noFill/>
          </p:spPr>
          <p:txBody>
            <a:bodyPr wrap="square" rtlCol="0">
              <a:spAutoFit/>
            </a:bodyPr>
            <a:lstStyle/>
            <a:p>
              <a:r>
                <a:rPr lang="en-US" sz="2000" b="1" dirty="0">
                  <a:solidFill>
                    <a:srgbClr val="FF0000"/>
                  </a:solidFill>
                </a:rPr>
                <a:t>3.5%</a:t>
              </a:r>
            </a:p>
          </p:txBody>
        </p:sp>
      </p:grpSp>
      <p:pic>
        <p:nvPicPr>
          <p:cNvPr id="23" name="Picture 2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03769" y="1728018"/>
            <a:ext cx="2156197" cy="2736523"/>
          </a:xfrm>
          <a:prstGeom prst="rect">
            <a:avLst/>
          </a:prstGeom>
        </p:spPr>
      </p:pic>
    </p:spTree>
    <p:extLst>
      <p:ext uri="{BB962C8B-B14F-4D97-AF65-F5344CB8AC3E}">
        <p14:creationId xmlns:p14="http://schemas.microsoft.com/office/powerpoint/2010/main" val="150324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VQA v2.0</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84</a:t>
            </a:fld>
            <a:endParaRPr lang="en-US" dirty="0"/>
          </a:p>
        </p:txBody>
      </p:sp>
      <p:sp>
        <p:nvSpPr>
          <p:cNvPr id="7" name="Title 1"/>
          <p:cNvSpPr txBox="1">
            <a:spLocks/>
          </p:cNvSpPr>
          <p:nvPr/>
        </p:nvSpPr>
        <p:spPr>
          <a:xfrm>
            <a:off x="457200" y="218855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2</a:t>
            </a:r>
            <a:r>
              <a:rPr lang="en-US" sz="3600" baseline="30000" dirty="0"/>
              <a:t>nd </a:t>
            </a:r>
            <a:r>
              <a:rPr lang="en-US" sz="3600" dirty="0"/>
              <a:t>and 3</a:t>
            </a:r>
            <a:r>
              <a:rPr lang="en-US" sz="3600" baseline="30000" dirty="0"/>
              <a:t>rd</a:t>
            </a:r>
            <a:r>
              <a:rPr lang="en-US" sz="3600" dirty="0"/>
              <a:t> VQA Challenges @ CVPR17, 18.</a:t>
            </a:r>
          </a:p>
        </p:txBody>
      </p:sp>
    </p:spTree>
    <p:extLst>
      <p:ext uri="{BB962C8B-B14F-4D97-AF65-F5344CB8AC3E}">
        <p14:creationId xmlns:p14="http://schemas.microsoft.com/office/powerpoint/2010/main" val="27106777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7"/>
            <a:ext cx="8229600" cy="1143000"/>
          </a:xfrm>
        </p:spPr>
        <p:txBody>
          <a:bodyPr/>
          <a:lstStyle/>
          <a:p>
            <a:r>
              <a:rPr lang="en-US" dirty="0"/>
              <a:t>Removing Language Priors</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85</a:t>
            </a:fld>
            <a:endParaRPr lang="en-US" dirty="0"/>
          </a:p>
        </p:txBody>
      </p:sp>
      <p:pic>
        <p:nvPicPr>
          <p:cNvPr id="8" name="vqa_yes_no_hit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981075"/>
            <a:ext cx="9144001" cy="5495925"/>
          </a:xfrm>
          <a:prstGeom prst="rect">
            <a:avLst/>
          </a:prstGeom>
        </p:spPr>
      </p:pic>
      <p:sp>
        <p:nvSpPr>
          <p:cNvPr id="6" name="TextBox 5"/>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Yash</a:t>
            </a:r>
            <a:r>
              <a:rPr lang="en-US" sz="1200" dirty="0"/>
              <a:t> Goyal and </a:t>
            </a:r>
            <a:r>
              <a:rPr lang="en-US" sz="1200" dirty="0" err="1"/>
              <a:t>Peng</a:t>
            </a:r>
            <a:r>
              <a:rPr lang="en-US" sz="1200" dirty="0"/>
              <a:t> Zhang</a:t>
            </a:r>
          </a:p>
        </p:txBody>
      </p:sp>
    </p:spTree>
    <p:extLst>
      <p:ext uri="{BB962C8B-B14F-4D97-AF65-F5344CB8AC3E}">
        <p14:creationId xmlns:p14="http://schemas.microsoft.com/office/powerpoint/2010/main" val="27314729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5105401"/>
            <a:ext cx="7467600" cy="646331"/>
          </a:xfrm>
          <a:prstGeom prst="rect">
            <a:avLst/>
          </a:prstGeom>
          <a:noFill/>
        </p:spPr>
        <p:txBody>
          <a:bodyPr wrap="square" rtlCol="0">
            <a:spAutoFit/>
          </a:bodyPr>
          <a:lstStyle/>
          <a:p>
            <a:pPr algn="ctr"/>
            <a:r>
              <a:rPr lang="en-US" sz="3600" dirty="0">
                <a:latin typeface="Times New Roman"/>
                <a:cs typeface="Times New Roman"/>
              </a:rPr>
              <a:t>Question: Is the girl walking the bike?</a:t>
            </a:r>
          </a:p>
        </p:txBody>
      </p:sp>
      <p:sp>
        <p:nvSpPr>
          <p:cNvPr id="44" name="TextBox 43"/>
          <p:cNvSpPr txBox="1"/>
          <p:nvPr/>
        </p:nvSpPr>
        <p:spPr>
          <a:xfrm>
            <a:off x="1186225" y="1516191"/>
            <a:ext cx="2364950" cy="646331"/>
          </a:xfrm>
          <a:prstGeom prst="rect">
            <a:avLst/>
          </a:prstGeom>
          <a:noFill/>
        </p:spPr>
        <p:txBody>
          <a:bodyPr wrap="none" rtlCol="0">
            <a:spAutoFit/>
          </a:bodyPr>
          <a:lstStyle/>
          <a:p>
            <a:r>
              <a:rPr lang="en-US" sz="3600" dirty="0"/>
              <a:t>Answer:</a:t>
            </a:r>
            <a:r>
              <a:rPr lang="en-US" sz="3600" dirty="0">
                <a:solidFill>
                  <a:srgbClr val="008000"/>
                </a:solidFill>
              </a:rPr>
              <a:t> No</a:t>
            </a:r>
          </a:p>
        </p:txBody>
      </p:sp>
      <p:sp>
        <p:nvSpPr>
          <p:cNvPr id="45" name="TextBox 44"/>
          <p:cNvSpPr txBox="1"/>
          <p:nvPr/>
        </p:nvSpPr>
        <p:spPr>
          <a:xfrm>
            <a:off x="4511360" y="1516191"/>
            <a:ext cx="2458726" cy="646331"/>
          </a:xfrm>
          <a:prstGeom prst="rect">
            <a:avLst/>
          </a:prstGeom>
          <a:noFill/>
        </p:spPr>
        <p:txBody>
          <a:bodyPr wrap="none" rtlCol="0">
            <a:spAutoFit/>
          </a:bodyPr>
          <a:lstStyle/>
          <a:p>
            <a:r>
              <a:rPr lang="en-US" sz="3600" dirty="0">
                <a:solidFill>
                  <a:srgbClr val="000000"/>
                </a:solidFill>
              </a:rPr>
              <a:t>Answer: </a:t>
            </a:r>
            <a:r>
              <a:rPr lang="en-US" sz="3600" dirty="0">
                <a:solidFill>
                  <a:srgbClr val="008000"/>
                </a:solidFill>
              </a:rPr>
              <a:t>Yes</a:t>
            </a:r>
          </a:p>
        </p:txBody>
      </p:sp>
      <p:pic>
        <p:nvPicPr>
          <p:cNvPr id="62" name="Picture 61" descr="o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23665" y="2239629"/>
            <a:ext cx="3113612" cy="1967449"/>
          </a:xfrm>
          <a:prstGeom prst="rect">
            <a:avLst/>
          </a:prstGeom>
        </p:spPr>
      </p:pic>
      <p:pic>
        <p:nvPicPr>
          <p:cNvPr id="66" name="Picture 65" descr="new.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6221" y="2239629"/>
            <a:ext cx="3113612" cy="1967449"/>
          </a:xfrm>
          <a:prstGeom prst="rect">
            <a:avLst/>
          </a:prstGeom>
        </p:spPr>
      </p:pic>
      <p:sp>
        <p:nvSpPr>
          <p:cNvPr id="69" name="TextBox 68"/>
          <p:cNvSpPr txBox="1"/>
          <p:nvPr/>
        </p:nvSpPr>
        <p:spPr>
          <a:xfrm>
            <a:off x="2173909" y="4333862"/>
            <a:ext cx="4026396" cy="584776"/>
          </a:xfrm>
          <a:prstGeom prst="rect">
            <a:avLst/>
          </a:prstGeom>
          <a:noFill/>
        </p:spPr>
        <p:txBody>
          <a:bodyPr wrap="none" rtlCol="0">
            <a:spAutoFit/>
          </a:bodyPr>
          <a:lstStyle/>
          <a:p>
            <a:r>
              <a:rPr lang="en-US" sz="3200" i="1" dirty="0">
                <a:latin typeface="Times New Roman"/>
                <a:cs typeface="Times New Roman"/>
              </a:rPr>
              <a:t>complementary scenes</a:t>
            </a:r>
          </a:p>
        </p:txBody>
      </p:sp>
      <p:sp>
        <p:nvSpPr>
          <p:cNvPr id="12" name="Title 1"/>
          <p:cNvSpPr>
            <a:spLocks noGrp="1"/>
          </p:cNvSpPr>
          <p:nvPr>
            <p:ph type="title"/>
          </p:nvPr>
        </p:nvSpPr>
        <p:spPr>
          <a:xfrm>
            <a:off x="457200" y="3527"/>
            <a:ext cx="8229600" cy="1143000"/>
          </a:xfrm>
        </p:spPr>
        <p:txBody>
          <a:bodyPr/>
          <a:lstStyle/>
          <a:p>
            <a:r>
              <a:rPr lang="en-US" dirty="0"/>
              <a:t>Removing Language Priors</a:t>
            </a:r>
          </a:p>
        </p:txBody>
      </p:sp>
      <p:sp>
        <p:nvSpPr>
          <p:cNvPr id="14" name="TextBox 13"/>
          <p:cNvSpPr txBox="1"/>
          <p:nvPr/>
        </p:nvSpPr>
        <p:spPr>
          <a:xfrm>
            <a:off x="0" y="6591498"/>
            <a:ext cx="8402638" cy="276999"/>
          </a:xfrm>
          <a:prstGeom prst="rect">
            <a:avLst/>
          </a:prstGeom>
          <a:noFill/>
        </p:spPr>
        <p:txBody>
          <a:bodyPr wrap="square" rtlCol="0">
            <a:spAutoFit/>
          </a:bodyPr>
          <a:lstStyle/>
          <a:p>
            <a:r>
              <a:rPr lang="en-US" sz="1200" dirty="0"/>
              <a:t>Slide credit: Devi Parikh</a:t>
            </a:r>
          </a:p>
        </p:txBody>
      </p:sp>
      <p:sp>
        <p:nvSpPr>
          <p:cNvPr id="15" name="Slide Number Placeholder 4"/>
          <p:cNvSpPr txBox="1">
            <a:spLocks/>
          </p:cNvSpPr>
          <p:nvPr/>
        </p:nvSpPr>
        <p:spPr>
          <a:xfrm>
            <a:off x="7010400" y="6515112"/>
            <a:ext cx="2133600" cy="365124"/>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7134A590-6033-DE48-865B-A0558AEFCBD1}" type="slidenum">
              <a:rPr lang="en-US" smtClean="0"/>
              <a:pPr>
                <a:defRPr/>
              </a:pPr>
              <a:t>86</a:t>
            </a:fld>
            <a:endParaRPr lang="en-US" dirty="0"/>
          </a:p>
        </p:txBody>
      </p:sp>
      <p:sp>
        <p:nvSpPr>
          <p:cNvPr id="16" name="TextBox 15"/>
          <p:cNvSpPr txBox="1"/>
          <p:nvPr/>
        </p:nvSpPr>
        <p:spPr>
          <a:xfrm>
            <a:off x="19756" y="6602770"/>
            <a:ext cx="8402638" cy="276999"/>
          </a:xfrm>
          <a:prstGeom prst="rect">
            <a:avLst/>
          </a:prstGeom>
          <a:solidFill>
            <a:schemeClr val="bg1"/>
          </a:solidFill>
        </p:spPr>
        <p:txBody>
          <a:bodyPr wrap="square" rtlCol="0">
            <a:spAutoFit/>
          </a:bodyPr>
          <a:lstStyle/>
          <a:p>
            <a:r>
              <a:rPr lang="en-US" sz="1200" dirty="0"/>
              <a:t>Slide credit: </a:t>
            </a:r>
            <a:r>
              <a:rPr lang="en-US" sz="1200" dirty="0" err="1"/>
              <a:t>Yash</a:t>
            </a:r>
            <a:r>
              <a:rPr lang="en-US" sz="1200" dirty="0"/>
              <a:t> Goyal and </a:t>
            </a:r>
            <a:r>
              <a:rPr lang="en-US" sz="1200" dirty="0" err="1"/>
              <a:t>Peng</a:t>
            </a:r>
            <a:r>
              <a:rPr lang="en-US" sz="1200" dirty="0"/>
              <a:t> Zhang</a:t>
            </a:r>
          </a:p>
        </p:txBody>
      </p:sp>
    </p:spTree>
    <p:extLst>
      <p:ext uri="{BB962C8B-B14F-4D97-AF65-F5344CB8AC3E}">
        <p14:creationId xmlns:p14="http://schemas.microsoft.com/office/powerpoint/2010/main" val="22982366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a:t>Classifying a pair of complementary scenes</a:t>
            </a:r>
          </a:p>
        </p:txBody>
      </p:sp>
      <p:graphicFrame>
        <p:nvGraphicFramePr>
          <p:cNvPr id="3" name="Table 2"/>
          <p:cNvGraphicFramePr>
            <a:graphicFrameLocks noGrp="1"/>
          </p:cNvGraphicFramePr>
          <p:nvPr>
            <p:extLst/>
          </p:nvPr>
        </p:nvGraphicFramePr>
        <p:xfrm>
          <a:off x="457201" y="1724297"/>
          <a:ext cx="8229599" cy="2438400"/>
        </p:xfrm>
        <a:graphic>
          <a:graphicData uri="http://schemas.openxmlformats.org/drawingml/2006/table">
            <a:tbl>
              <a:tblPr firstRow="1" bandRow="1">
                <a:tableStyleId>{5940675A-B579-460E-94D1-54222C63F5DA}</a:tableStyleId>
              </a:tblPr>
              <a:tblGrid>
                <a:gridCol w="4492190">
                  <a:extLst>
                    <a:ext uri="{9D8B030D-6E8A-4147-A177-3AD203B41FA5}">
                      <a16:colId xmlns:a16="http://schemas.microsoft.com/office/drawing/2014/main" val="20000"/>
                    </a:ext>
                  </a:extLst>
                </a:gridCol>
                <a:gridCol w="1891219">
                  <a:extLst>
                    <a:ext uri="{9D8B030D-6E8A-4147-A177-3AD203B41FA5}">
                      <a16:colId xmlns:a16="http://schemas.microsoft.com/office/drawing/2014/main" val="20001"/>
                    </a:ext>
                  </a:extLst>
                </a:gridCol>
                <a:gridCol w="1846190">
                  <a:extLst>
                    <a:ext uri="{9D8B030D-6E8A-4147-A177-3AD203B41FA5}">
                      <a16:colId xmlns:a16="http://schemas.microsoft.com/office/drawing/2014/main" val="20002"/>
                    </a:ext>
                  </a:extLst>
                </a:gridCol>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extLst>
                  <a:ext uri="{0D108BD9-81ED-4DB2-BD59-A6C34878D82A}">
                    <a16:rowId xmlns:a16="http://schemas.microsoft.com/office/drawing/2014/main" val="10000"/>
                  </a:ext>
                </a:extLst>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l"/>
                      <a:r>
                        <a:rPr lang="en-US" sz="2600" dirty="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a:t>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a:t>0</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l"/>
                      <a:r>
                        <a:rPr lang="en-US" sz="2600" dirty="0"/>
                        <a:t>Holistic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a:t>03.20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a:t>23.13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l"/>
                      <a:r>
                        <a:rPr lang="en-US" sz="2600" dirty="0"/>
                        <a:t>Attention-based</a:t>
                      </a:r>
                      <a:r>
                        <a:rPr lang="en-US" sz="2600" baseline="0" dirty="0"/>
                        <a:t>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0" dirty="0"/>
                        <a:t>09.84</a:t>
                      </a:r>
                      <a:endParaRPr lang="en-IN" sz="26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0" dirty="0"/>
                        <a:t>34.73</a:t>
                      </a:r>
                      <a:endParaRPr lang="en-IN" sz="2600" b="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4" name="Rectangle 3"/>
          <p:cNvSpPr/>
          <p:nvPr/>
        </p:nvSpPr>
        <p:spPr>
          <a:xfrm>
            <a:off x="5701358" y="2804719"/>
            <a:ext cx="396847"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546968" y="2817949"/>
            <a:ext cx="396847"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430455" y="3287863"/>
            <a:ext cx="892629"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299073" y="3307964"/>
            <a:ext cx="892629"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430455" y="3784750"/>
            <a:ext cx="892629"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299073" y="3772033"/>
            <a:ext cx="892629"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lide Number Placeholder 4"/>
          <p:cNvSpPr txBox="1">
            <a:spLocks/>
          </p:cNvSpPr>
          <p:nvPr/>
        </p:nvSpPr>
        <p:spPr>
          <a:xfrm>
            <a:off x="7005819" y="6524821"/>
            <a:ext cx="2133600" cy="365124"/>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7134A590-6033-DE48-865B-A0558AEFCBD1}" type="slidenum">
              <a:rPr lang="en-US" smtClean="0"/>
              <a:pPr>
                <a:defRPr/>
              </a:pPr>
              <a:t>87</a:t>
            </a:fld>
            <a:endParaRPr lang="en-US" dirty="0"/>
          </a:p>
        </p:txBody>
      </p:sp>
    </p:spTree>
    <p:extLst>
      <p:ext uri="{BB962C8B-B14F-4D97-AF65-F5344CB8AC3E}">
        <p14:creationId xmlns:p14="http://schemas.microsoft.com/office/powerpoint/2010/main" val="408773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756315" y="2169407"/>
            <a:ext cx="4203140" cy="3474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2" name="Title 1"/>
          <p:cNvSpPr>
            <a:spLocks noGrp="1"/>
          </p:cNvSpPr>
          <p:nvPr>
            <p:ph type="title"/>
          </p:nvPr>
        </p:nvSpPr>
        <p:spPr/>
        <p:txBody>
          <a:bodyPr>
            <a:normAutofit fontScale="90000"/>
          </a:bodyPr>
          <a:lstStyle/>
          <a:p>
            <a:r>
              <a:rPr lang="en-US" dirty="0"/>
              <a:t>(Another) problem with existing setup</a:t>
            </a:r>
          </a:p>
        </p:txBody>
      </p:sp>
      <p:sp>
        <p:nvSpPr>
          <p:cNvPr id="5" name="Rectangle 4"/>
          <p:cNvSpPr/>
          <p:nvPr/>
        </p:nvSpPr>
        <p:spPr>
          <a:xfrm>
            <a:off x="438154" y="2169407"/>
            <a:ext cx="4164440" cy="3474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6" name="Rectangle 5"/>
          <p:cNvSpPr/>
          <p:nvPr/>
        </p:nvSpPr>
        <p:spPr>
          <a:xfrm>
            <a:off x="3629161" y="5085646"/>
            <a:ext cx="249080" cy="1277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7" name="Rectangle 6"/>
          <p:cNvSpPr/>
          <p:nvPr/>
        </p:nvSpPr>
        <p:spPr>
          <a:xfrm>
            <a:off x="3629161" y="4909246"/>
            <a:ext cx="247160" cy="1756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8" name="Rectangle 7"/>
          <p:cNvSpPr/>
          <p:nvPr/>
        </p:nvSpPr>
        <p:spPr>
          <a:xfrm>
            <a:off x="3632391" y="4718965"/>
            <a:ext cx="249010" cy="1926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9" name="Rectangle 8"/>
          <p:cNvSpPr/>
          <p:nvPr/>
        </p:nvSpPr>
        <p:spPr>
          <a:xfrm>
            <a:off x="3632391" y="4545647"/>
            <a:ext cx="249010" cy="1812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10" name="Rectangle 9"/>
          <p:cNvSpPr/>
          <p:nvPr/>
        </p:nvSpPr>
        <p:spPr>
          <a:xfrm>
            <a:off x="3632392" y="4272904"/>
            <a:ext cx="232472" cy="27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pic>
        <p:nvPicPr>
          <p:cNvPr id="11" name="Picture 10"/>
          <p:cNvPicPr>
            <a:picLocks noChangeAspect="1"/>
          </p:cNvPicPr>
          <p:nvPr/>
        </p:nvPicPr>
        <p:blipFill>
          <a:blip r:embed="rId3"/>
          <a:stretch>
            <a:fillRect/>
          </a:stretch>
        </p:blipFill>
        <p:spPr>
          <a:xfrm>
            <a:off x="541851" y="3540329"/>
            <a:ext cx="2570751" cy="1956182"/>
          </a:xfrm>
          <a:prstGeom prst="rect">
            <a:avLst/>
          </a:prstGeom>
        </p:spPr>
      </p:pic>
      <p:sp>
        <p:nvSpPr>
          <p:cNvPr id="13" name="TextBox 12"/>
          <p:cNvSpPr txBox="1"/>
          <p:nvPr/>
        </p:nvSpPr>
        <p:spPr>
          <a:xfrm>
            <a:off x="418277" y="2603260"/>
            <a:ext cx="2953053"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Q</a:t>
            </a:r>
            <a:r>
              <a:rPr lang="en-US" sz="1950" dirty="0">
                <a:latin typeface="Helvetica Neue Light" charset="0"/>
                <a:ea typeface="Helvetica Neue Light" charset="0"/>
                <a:cs typeface="Helvetica Neue Light" charset="0"/>
              </a:rPr>
              <a:t>: </a:t>
            </a:r>
            <a:r>
              <a:rPr lang="en-US" sz="1950" dirty="0">
                <a:solidFill>
                  <a:schemeClr val="accent1"/>
                </a:solidFill>
                <a:latin typeface="Helvetica Neue Light" charset="0"/>
                <a:ea typeface="Helvetica Neue Light" charset="0"/>
                <a:cs typeface="Helvetica Neue Light" charset="0"/>
              </a:rPr>
              <a:t>What color is the dog?</a:t>
            </a:r>
          </a:p>
        </p:txBody>
      </p:sp>
      <p:sp>
        <p:nvSpPr>
          <p:cNvPr id="19" name="Rectangle 18"/>
          <p:cNvSpPr/>
          <p:nvPr/>
        </p:nvSpPr>
        <p:spPr>
          <a:xfrm>
            <a:off x="3632392" y="4272897"/>
            <a:ext cx="249009" cy="11314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20" name="TextBox 19"/>
          <p:cNvSpPr txBox="1"/>
          <p:nvPr/>
        </p:nvSpPr>
        <p:spPr>
          <a:xfrm>
            <a:off x="3857475" y="4262009"/>
            <a:ext cx="577274" cy="300082"/>
          </a:xfrm>
          <a:prstGeom prst="rect">
            <a:avLst/>
          </a:prstGeom>
          <a:noFill/>
        </p:spPr>
        <p:txBody>
          <a:bodyPr wrap="none" rtlCol="0">
            <a:spAutoFit/>
          </a:bodyPr>
          <a:lstStyle/>
          <a:p>
            <a:r>
              <a:rPr lang="en-US" sz="1350" i="1" dirty="0">
                <a:latin typeface="+mj-lt"/>
                <a:ea typeface="Helvetica Neue Light" charset="0"/>
                <a:cs typeface="Helvetica Neue Light" charset="0"/>
              </a:rPr>
              <a:t>white</a:t>
            </a:r>
          </a:p>
        </p:txBody>
      </p:sp>
      <p:sp>
        <p:nvSpPr>
          <p:cNvPr id="21" name="TextBox 20"/>
          <p:cNvSpPr txBox="1"/>
          <p:nvPr/>
        </p:nvSpPr>
        <p:spPr>
          <a:xfrm>
            <a:off x="3857474" y="4489188"/>
            <a:ext cx="389850" cy="276999"/>
          </a:xfrm>
          <a:prstGeom prst="rect">
            <a:avLst/>
          </a:prstGeom>
          <a:noFill/>
        </p:spPr>
        <p:txBody>
          <a:bodyPr wrap="none" rtlCol="0">
            <a:spAutoFit/>
          </a:bodyPr>
          <a:lstStyle/>
          <a:p>
            <a:r>
              <a:rPr lang="en-US" sz="1200" i="1" dirty="0">
                <a:latin typeface="+mj-lt"/>
                <a:ea typeface="Helvetica Neue Light" charset="0"/>
                <a:cs typeface="Helvetica Neue Light" charset="0"/>
              </a:rPr>
              <a:t>red</a:t>
            </a:r>
          </a:p>
        </p:txBody>
      </p:sp>
      <p:sp>
        <p:nvSpPr>
          <p:cNvPr id="22" name="TextBox 21"/>
          <p:cNvSpPr txBox="1"/>
          <p:nvPr/>
        </p:nvSpPr>
        <p:spPr>
          <a:xfrm>
            <a:off x="3857474" y="4681713"/>
            <a:ext cx="442750" cy="271293"/>
          </a:xfrm>
          <a:prstGeom prst="rect">
            <a:avLst/>
          </a:prstGeom>
          <a:noFill/>
        </p:spPr>
        <p:txBody>
          <a:bodyPr wrap="none" rtlCol="0">
            <a:spAutoFit/>
          </a:bodyPr>
          <a:lstStyle/>
          <a:p>
            <a:r>
              <a:rPr lang="en-US" sz="1163" i="1" dirty="0">
                <a:latin typeface="+mj-lt"/>
                <a:ea typeface="Helvetica Neue Light" charset="0"/>
                <a:cs typeface="Helvetica Neue Light" charset="0"/>
              </a:rPr>
              <a:t>blue</a:t>
            </a:r>
          </a:p>
        </p:txBody>
      </p:sp>
      <p:sp>
        <p:nvSpPr>
          <p:cNvPr id="23" name="TextBox 22"/>
          <p:cNvSpPr txBox="1"/>
          <p:nvPr/>
        </p:nvSpPr>
        <p:spPr>
          <a:xfrm>
            <a:off x="3857475" y="4863173"/>
            <a:ext cx="519694" cy="265457"/>
          </a:xfrm>
          <a:prstGeom prst="rect">
            <a:avLst/>
          </a:prstGeom>
          <a:noFill/>
        </p:spPr>
        <p:txBody>
          <a:bodyPr wrap="none" rtlCol="0">
            <a:spAutoFit/>
          </a:bodyPr>
          <a:lstStyle/>
          <a:p>
            <a:r>
              <a:rPr lang="en-US" sz="1125" i="1" dirty="0">
                <a:latin typeface="+mj-lt"/>
                <a:ea typeface="Helvetica Neue Light" charset="0"/>
                <a:cs typeface="Helvetica Neue Light" charset="0"/>
              </a:rPr>
              <a:t>green</a:t>
            </a:r>
          </a:p>
        </p:txBody>
      </p:sp>
      <p:sp>
        <p:nvSpPr>
          <p:cNvPr id="24" name="TextBox 23"/>
          <p:cNvSpPr txBox="1"/>
          <p:nvPr/>
        </p:nvSpPr>
        <p:spPr>
          <a:xfrm>
            <a:off x="3855156" y="5025319"/>
            <a:ext cx="511679" cy="242374"/>
          </a:xfrm>
          <a:prstGeom prst="rect">
            <a:avLst/>
          </a:prstGeom>
          <a:noFill/>
        </p:spPr>
        <p:txBody>
          <a:bodyPr wrap="none" rtlCol="0">
            <a:spAutoFit/>
          </a:bodyPr>
          <a:lstStyle/>
          <a:p>
            <a:r>
              <a:rPr lang="en-US" sz="975" i="1" dirty="0">
                <a:latin typeface="+mj-lt"/>
                <a:ea typeface="Helvetica Neue Light" charset="0"/>
                <a:cs typeface="Helvetica Neue Light" charset="0"/>
              </a:rPr>
              <a:t>yellow</a:t>
            </a:r>
          </a:p>
        </p:txBody>
      </p:sp>
      <p:sp>
        <p:nvSpPr>
          <p:cNvPr id="28" name="TextBox 27"/>
          <p:cNvSpPr txBox="1"/>
          <p:nvPr/>
        </p:nvSpPr>
        <p:spPr>
          <a:xfrm>
            <a:off x="3278277" y="3401169"/>
            <a:ext cx="1098891" cy="692497"/>
          </a:xfrm>
          <a:prstGeom prst="rect">
            <a:avLst/>
          </a:prstGeom>
          <a:noFill/>
        </p:spPr>
        <p:txBody>
          <a:bodyPr wrap="square" rtlCol="0">
            <a:spAutoFit/>
          </a:bodyPr>
          <a:lstStyle/>
          <a:p>
            <a:pPr algn="ctr"/>
            <a:r>
              <a:rPr lang="en-US" sz="1950" b="1" dirty="0">
                <a:solidFill>
                  <a:schemeClr val="bg1">
                    <a:lumMod val="50000"/>
                  </a:schemeClr>
                </a:solidFill>
                <a:latin typeface="Garamond" charset="0"/>
                <a:ea typeface="Garamond" charset="0"/>
                <a:cs typeface="Garamond" charset="0"/>
              </a:rPr>
              <a:t>Training Prior</a:t>
            </a:r>
          </a:p>
        </p:txBody>
      </p:sp>
      <p:sp>
        <p:nvSpPr>
          <p:cNvPr id="33" name="TextBox 32"/>
          <p:cNvSpPr txBox="1"/>
          <p:nvPr/>
        </p:nvSpPr>
        <p:spPr>
          <a:xfrm>
            <a:off x="1991553" y="2169406"/>
            <a:ext cx="857029" cy="438582"/>
          </a:xfrm>
          <a:prstGeom prst="rect">
            <a:avLst/>
          </a:prstGeom>
          <a:noFill/>
        </p:spPr>
        <p:txBody>
          <a:bodyPr wrap="none" rtlCol="0">
            <a:spAutoFit/>
          </a:bodyPr>
          <a:lstStyle/>
          <a:p>
            <a:r>
              <a:rPr lang="en-US" sz="2250" b="1" dirty="0">
                <a:latin typeface="Helvetica Neue Light" charset="0"/>
                <a:ea typeface="Helvetica Neue Light" charset="0"/>
                <a:cs typeface="Helvetica Neue Light" charset="0"/>
              </a:rPr>
              <a:t>Train</a:t>
            </a:r>
          </a:p>
        </p:txBody>
      </p:sp>
      <p:sp>
        <p:nvSpPr>
          <p:cNvPr id="34" name="TextBox 33"/>
          <p:cNvSpPr txBox="1"/>
          <p:nvPr/>
        </p:nvSpPr>
        <p:spPr>
          <a:xfrm>
            <a:off x="6514770" y="2157917"/>
            <a:ext cx="750526" cy="438582"/>
          </a:xfrm>
          <a:prstGeom prst="rect">
            <a:avLst/>
          </a:prstGeom>
          <a:noFill/>
        </p:spPr>
        <p:txBody>
          <a:bodyPr wrap="none" rtlCol="0">
            <a:spAutoFit/>
          </a:bodyPr>
          <a:lstStyle/>
          <a:p>
            <a:r>
              <a:rPr lang="en-US" sz="2250" b="1" dirty="0">
                <a:latin typeface="Helvetica Neue Light" charset="0"/>
                <a:ea typeface="Helvetica Neue Light" charset="0"/>
                <a:cs typeface="Helvetica Neue Light" charset="0"/>
              </a:rPr>
              <a:t>Test</a:t>
            </a:r>
          </a:p>
        </p:txBody>
      </p:sp>
      <p:sp>
        <p:nvSpPr>
          <p:cNvPr id="38" name="TextBox 37"/>
          <p:cNvSpPr txBox="1"/>
          <p:nvPr/>
        </p:nvSpPr>
        <p:spPr>
          <a:xfrm>
            <a:off x="436244" y="3014944"/>
            <a:ext cx="1104790"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A</a:t>
            </a:r>
            <a:r>
              <a:rPr lang="en-US" sz="1950" dirty="0">
                <a:latin typeface="Helvetica Neue Light" charset="0"/>
                <a:ea typeface="Helvetica Neue Light" charset="0"/>
                <a:cs typeface="Helvetica Neue Light" charset="0"/>
              </a:rPr>
              <a:t>: </a:t>
            </a:r>
            <a:r>
              <a:rPr lang="en-US" sz="1950" dirty="0">
                <a:solidFill>
                  <a:srgbClr val="00B050"/>
                </a:solidFill>
                <a:latin typeface="Helvetica Neue Light" charset="0"/>
                <a:ea typeface="Helvetica Neue Light" charset="0"/>
                <a:cs typeface="Helvetica Neue Light" charset="0"/>
              </a:rPr>
              <a:t>White</a:t>
            </a:r>
          </a:p>
        </p:txBody>
      </p:sp>
      <p:sp>
        <p:nvSpPr>
          <p:cNvPr id="39" name="Oval 38"/>
          <p:cNvSpPr/>
          <p:nvPr/>
        </p:nvSpPr>
        <p:spPr>
          <a:xfrm>
            <a:off x="3738686" y="5237526"/>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40" name="Oval 39"/>
          <p:cNvSpPr/>
          <p:nvPr/>
        </p:nvSpPr>
        <p:spPr>
          <a:xfrm>
            <a:off x="3738686" y="5291581"/>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41" name="Oval 40"/>
          <p:cNvSpPr/>
          <p:nvPr/>
        </p:nvSpPr>
        <p:spPr>
          <a:xfrm>
            <a:off x="3738685" y="5345638"/>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42" name="TextBox 41"/>
          <p:cNvSpPr txBox="1"/>
          <p:nvPr/>
        </p:nvSpPr>
        <p:spPr>
          <a:xfrm>
            <a:off x="4736438" y="2603260"/>
            <a:ext cx="2953053"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Q</a:t>
            </a:r>
            <a:r>
              <a:rPr lang="en-US" sz="1950" dirty="0">
                <a:latin typeface="Helvetica Neue Light" charset="0"/>
                <a:ea typeface="Helvetica Neue Light" charset="0"/>
                <a:cs typeface="Helvetica Neue Light" charset="0"/>
              </a:rPr>
              <a:t>: </a:t>
            </a:r>
            <a:r>
              <a:rPr lang="en-US" sz="1950" dirty="0">
                <a:solidFill>
                  <a:schemeClr val="accent1"/>
                </a:solidFill>
                <a:latin typeface="Helvetica Neue Light" charset="0"/>
                <a:ea typeface="Helvetica Neue Light" charset="0"/>
                <a:cs typeface="Helvetica Neue Light" charset="0"/>
              </a:rPr>
              <a:t>What color is the dog?</a:t>
            </a:r>
          </a:p>
        </p:txBody>
      </p:sp>
      <p:sp>
        <p:nvSpPr>
          <p:cNvPr id="43" name="TextBox 42"/>
          <p:cNvSpPr txBox="1"/>
          <p:nvPr/>
        </p:nvSpPr>
        <p:spPr>
          <a:xfrm>
            <a:off x="4775043" y="3021191"/>
            <a:ext cx="1091967"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A</a:t>
            </a:r>
            <a:r>
              <a:rPr lang="en-US" sz="1950" dirty="0">
                <a:latin typeface="Helvetica Neue Light" charset="0"/>
                <a:ea typeface="Helvetica Neue Light" charset="0"/>
                <a:cs typeface="Helvetica Neue Light" charset="0"/>
              </a:rPr>
              <a:t>: </a:t>
            </a:r>
            <a:r>
              <a:rPr lang="en-US" sz="1950" dirty="0">
                <a:solidFill>
                  <a:srgbClr val="00B050"/>
                </a:solidFill>
                <a:latin typeface="Helvetica Neue Light" charset="0"/>
                <a:ea typeface="Helvetica Neue Light" charset="0"/>
                <a:cs typeface="Helvetica Neue Light" charset="0"/>
              </a:rPr>
              <a:t>Black</a:t>
            </a:r>
          </a:p>
        </p:txBody>
      </p:sp>
      <p:sp>
        <p:nvSpPr>
          <p:cNvPr id="44" name="TextBox 43"/>
          <p:cNvSpPr txBox="1"/>
          <p:nvPr/>
        </p:nvSpPr>
        <p:spPr>
          <a:xfrm>
            <a:off x="7454079" y="4063384"/>
            <a:ext cx="1472198" cy="692497"/>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Prediction:</a:t>
            </a:r>
          </a:p>
          <a:p>
            <a:pPr algn="ctr"/>
            <a:r>
              <a:rPr lang="en-US" sz="1950" dirty="0">
                <a:solidFill>
                  <a:srgbClr val="FF0000"/>
                </a:solidFill>
                <a:latin typeface="Helvetica Neue Light" charset="0"/>
                <a:ea typeface="Helvetica Neue Light" charset="0"/>
                <a:cs typeface="Helvetica Neue Light" charset="0"/>
              </a:rPr>
              <a:t>White</a:t>
            </a:r>
          </a:p>
        </p:txBody>
      </p:sp>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10254" y="3540329"/>
            <a:ext cx="2507691" cy="1673100"/>
          </a:xfrm>
          <a:prstGeom prst="rect">
            <a:avLst/>
          </a:prstGeom>
        </p:spPr>
      </p:pic>
      <p:sp>
        <p:nvSpPr>
          <p:cNvPr id="45" name="Rectangle 44"/>
          <p:cNvSpPr/>
          <p:nvPr/>
        </p:nvSpPr>
        <p:spPr>
          <a:xfrm>
            <a:off x="4685986" y="2125266"/>
            <a:ext cx="4387685" cy="378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Aishwarya</a:t>
            </a:r>
            <a:r>
              <a:rPr lang="en-US" sz="1200" dirty="0"/>
              <a:t> Agrawal</a:t>
            </a:r>
          </a:p>
        </p:txBody>
      </p:sp>
    </p:spTree>
    <p:extLst>
      <p:ext uri="{BB962C8B-B14F-4D97-AF65-F5344CB8AC3E}">
        <p14:creationId xmlns:p14="http://schemas.microsoft.com/office/powerpoint/2010/main" val="30408122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756315" y="2169407"/>
            <a:ext cx="4203140" cy="3474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5" name="Rectangle 4"/>
          <p:cNvSpPr/>
          <p:nvPr/>
        </p:nvSpPr>
        <p:spPr>
          <a:xfrm>
            <a:off x="438154" y="2169407"/>
            <a:ext cx="4164440" cy="3474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pic>
        <p:nvPicPr>
          <p:cNvPr id="11" name="Picture 10"/>
          <p:cNvPicPr>
            <a:picLocks noChangeAspect="1"/>
          </p:cNvPicPr>
          <p:nvPr/>
        </p:nvPicPr>
        <p:blipFill>
          <a:blip r:embed="rId3"/>
          <a:stretch>
            <a:fillRect/>
          </a:stretch>
        </p:blipFill>
        <p:spPr>
          <a:xfrm>
            <a:off x="541851" y="3540329"/>
            <a:ext cx="2570751" cy="195618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71967" y="3556931"/>
            <a:ext cx="2548934" cy="1939580"/>
          </a:xfrm>
          <a:prstGeom prst="rect">
            <a:avLst/>
          </a:prstGeom>
        </p:spPr>
      </p:pic>
      <p:sp>
        <p:nvSpPr>
          <p:cNvPr id="13" name="TextBox 12"/>
          <p:cNvSpPr txBox="1"/>
          <p:nvPr/>
        </p:nvSpPr>
        <p:spPr>
          <a:xfrm>
            <a:off x="418277" y="2603260"/>
            <a:ext cx="2953053"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Q</a:t>
            </a:r>
            <a:r>
              <a:rPr lang="en-US" sz="1950" dirty="0">
                <a:latin typeface="Helvetica Neue Light" charset="0"/>
                <a:ea typeface="Helvetica Neue Light" charset="0"/>
                <a:cs typeface="Helvetica Neue Light" charset="0"/>
              </a:rPr>
              <a:t>: </a:t>
            </a:r>
            <a:r>
              <a:rPr lang="en-US" sz="1950" dirty="0">
                <a:solidFill>
                  <a:schemeClr val="accent1"/>
                </a:solidFill>
                <a:latin typeface="Helvetica Neue Light" charset="0"/>
                <a:ea typeface="Helvetica Neue Light" charset="0"/>
                <a:cs typeface="Helvetica Neue Light" charset="0"/>
              </a:rPr>
              <a:t>What color is the dog?</a:t>
            </a:r>
          </a:p>
        </p:txBody>
      </p:sp>
      <p:sp>
        <p:nvSpPr>
          <p:cNvPr id="28" name="TextBox 27"/>
          <p:cNvSpPr txBox="1"/>
          <p:nvPr/>
        </p:nvSpPr>
        <p:spPr>
          <a:xfrm>
            <a:off x="3278277" y="3401169"/>
            <a:ext cx="1098891" cy="692497"/>
          </a:xfrm>
          <a:prstGeom prst="rect">
            <a:avLst/>
          </a:prstGeom>
          <a:noFill/>
        </p:spPr>
        <p:txBody>
          <a:bodyPr wrap="square" rtlCol="0">
            <a:spAutoFit/>
          </a:bodyPr>
          <a:lstStyle/>
          <a:p>
            <a:pPr algn="ctr"/>
            <a:r>
              <a:rPr lang="en-US" sz="1950" b="1" dirty="0">
                <a:solidFill>
                  <a:schemeClr val="bg1">
                    <a:lumMod val="50000"/>
                  </a:schemeClr>
                </a:solidFill>
                <a:latin typeface="Garamond" charset="0"/>
                <a:ea typeface="Garamond" charset="0"/>
                <a:cs typeface="Garamond" charset="0"/>
              </a:rPr>
              <a:t>Training Prior</a:t>
            </a:r>
          </a:p>
        </p:txBody>
      </p:sp>
      <p:sp>
        <p:nvSpPr>
          <p:cNvPr id="33" name="TextBox 32"/>
          <p:cNvSpPr txBox="1"/>
          <p:nvPr/>
        </p:nvSpPr>
        <p:spPr>
          <a:xfrm>
            <a:off x="1991553" y="2169406"/>
            <a:ext cx="857029" cy="438582"/>
          </a:xfrm>
          <a:prstGeom prst="rect">
            <a:avLst/>
          </a:prstGeom>
          <a:noFill/>
        </p:spPr>
        <p:txBody>
          <a:bodyPr wrap="none" rtlCol="0">
            <a:spAutoFit/>
          </a:bodyPr>
          <a:lstStyle/>
          <a:p>
            <a:r>
              <a:rPr lang="en-US" sz="2250" b="1" dirty="0">
                <a:latin typeface="Helvetica Neue Light" charset="0"/>
                <a:ea typeface="Helvetica Neue Light" charset="0"/>
                <a:cs typeface="Helvetica Neue Light" charset="0"/>
              </a:rPr>
              <a:t>Train</a:t>
            </a:r>
          </a:p>
        </p:txBody>
      </p:sp>
      <p:sp>
        <p:nvSpPr>
          <p:cNvPr id="34" name="TextBox 33"/>
          <p:cNvSpPr txBox="1"/>
          <p:nvPr/>
        </p:nvSpPr>
        <p:spPr>
          <a:xfrm>
            <a:off x="6514770" y="2157917"/>
            <a:ext cx="750526" cy="438582"/>
          </a:xfrm>
          <a:prstGeom prst="rect">
            <a:avLst/>
          </a:prstGeom>
          <a:noFill/>
        </p:spPr>
        <p:txBody>
          <a:bodyPr wrap="none" rtlCol="0">
            <a:spAutoFit/>
          </a:bodyPr>
          <a:lstStyle/>
          <a:p>
            <a:r>
              <a:rPr lang="en-US" sz="2250" b="1" dirty="0">
                <a:latin typeface="Helvetica Neue Light" charset="0"/>
                <a:ea typeface="Helvetica Neue Light" charset="0"/>
                <a:cs typeface="Helvetica Neue Light" charset="0"/>
              </a:rPr>
              <a:t>Test</a:t>
            </a:r>
          </a:p>
        </p:txBody>
      </p:sp>
      <p:sp>
        <p:nvSpPr>
          <p:cNvPr id="38" name="TextBox 37"/>
          <p:cNvSpPr txBox="1"/>
          <p:nvPr/>
        </p:nvSpPr>
        <p:spPr>
          <a:xfrm>
            <a:off x="436244" y="3014944"/>
            <a:ext cx="1104790"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A</a:t>
            </a:r>
            <a:r>
              <a:rPr lang="en-US" sz="1950" dirty="0">
                <a:latin typeface="Helvetica Neue Light" charset="0"/>
                <a:ea typeface="Helvetica Neue Light" charset="0"/>
                <a:cs typeface="Helvetica Neue Light" charset="0"/>
              </a:rPr>
              <a:t>: </a:t>
            </a:r>
            <a:r>
              <a:rPr lang="en-US" sz="1950" dirty="0">
                <a:solidFill>
                  <a:srgbClr val="00B050"/>
                </a:solidFill>
                <a:latin typeface="Helvetica Neue Light" charset="0"/>
                <a:ea typeface="Helvetica Neue Light" charset="0"/>
                <a:cs typeface="Helvetica Neue Light" charset="0"/>
              </a:rPr>
              <a:t>White</a:t>
            </a:r>
          </a:p>
        </p:txBody>
      </p:sp>
      <p:sp>
        <p:nvSpPr>
          <p:cNvPr id="42" name="TextBox 41"/>
          <p:cNvSpPr txBox="1"/>
          <p:nvPr/>
        </p:nvSpPr>
        <p:spPr>
          <a:xfrm>
            <a:off x="4736438" y="2603260"/>
            <a:ext cx="2953053"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Q</a:t>
            </a:r>
            <a:r>
              <a:rPr lang="en-US" sz="1950" dirty="0">
                <a:latin typeface="Helvetica Neue Light" charset="0"/>
                <a:ea typeface="Helvetica Neue Light" charset="0"/>
                <a:cs typeface="Helvetica Neue Light" charset="0"/>
              </a:rPr>
              <a:t>: </a:t>
            </a:r>
            <a:r>
              <a:rPr lang="en-US" sz="1950" dirty="0">
                <a:solidFill>
                  <a:schemeClr val="accent1"/>
                </a:solidFill>
                <a:latin typeface="Helvetica Neue Light" charset="0"/>
                <a:ea typeface="Helvetica Neue Light" charset="0"/>
                <a:cs typeface="Helvetica Neue Light" charset="0"/>
              </a:rPr>
              <a:t>What color is the dog?</a:t>
            </a:r>
          </a:p>
        </p:txBody>
      </p:sp>
      <p:sp>
        <p:nvSpPr>
          <p:cNvPr id="43" name="TextBox 42"/>
          <p:cNvSpPr txBox="1"/>
          <p:nvPr/>
        </p:nvSpPr>
        <p:spPr>
          <a:xfrm>
            <a:off x="4775043" y="3021191"/>
            <a:ext cx="1091967"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A</a:t>
            </a:r>
            <a:r>
              <a:rPr lang="en-US" sz="1950" dirty="0">
                <a:latin typeface="Helvetica Neue Light" charset="0"/>
                <a:ea typeface="Helvetica Neue Light" charset="0"/>
                <a:cs typeface="Helvetica Neue Light" charset="0"/>
              </a:rPr>
              <a:t>: </a:t>
            </a:r>
            <a:r>
              <a:rPr lang="en-US" sz="1950" dirty="0">
                <a:solidFill>
                  <a:srgbClr val="00B050"/>
                </a:solidFill>
                <a:latin typeface="Helvetica Neue Light" charset="0"/>
                <a:ea typeface="Helvetica Neue Light" charset="0"/>
                <a:cs typeface="Helvetica Neue Light" charset="0"/>
              </a:rPr>
              <a:t>Black</a:t>
            </a:r>
          </a:p>
        </p:txBody>
      </p:sp>
      <p:sp>
        <p:nvSpPr>
          <p:cNvPr id="44" name="TextBox 43"/>
          <p:cNvSpPr txBox="1"/>
          <p:nvPr/>
        </p:nvSpPr>
        <p:spPr>
          <a:xfrm>
            <a:off x="7454079" y="4063384"/>
            <a:ext cx="1472198" cy="692497"/>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Prediction:</a:t>
            </a:r>
          </a:p>
          <a:p>
            <a:pPr algn="ctr"/>
            <a:r>
              <a:rPr lang="en-US" sz="1950" dirty="0">
                <a:solidFill>
                  <a:srgbClr val="FF0000"/>
                </a:solidFill>
                <a:latin typeface="Helvetica Neue Light" charset="0"/>
                <a:ea typeface="Helvetica Neue Light" charset="0"/>
                <a:cs typeface="Helvetica Neue Light" charset="0"/>
              </a:rPr>
              <a:t>White</a:t>
            </a:r>
          </a:p>
        </p:txBody>
      </p:sp>
      <p:sp>
        <p:nvSpPr>
          <p:cNvPr id="29" name="Rectangle 28"/>
          <p:cNvSpPr/>
          <p:nvPr/>
        </p:nvSpPr>
        <p:spPr>
          <a:xfrm>
            <a:off x="7536553" y="3974861"/>
            <a:ext cx="1366224" cy="768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p:nvSpPr>
        <p:spPr>
          <a:xfrm>
            <a:off x="3629161" y="5085646"/>
            <a:ext cx="249080" cy="1277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1" name="Rectangle 30"/>
          <p:cNvSpPr/>
          <p:nvPr/>
        </p:nvSpPr>
        <p:spPr>
          <a:xfrm>
            <a:off x="3629161" y="4909246"/>
            <a:ext cx="247160" cy="1756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2" name="Rectangle 31"/>
          <p:cNvSpPr/>
          <p:nvPr/>
        </p:nvSpPr>
        <p:spPr>
          <a:xfrm>
            <a:off x="3632391" y="4718965"/>
            <a:ext cx="249010" cy="1926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5" name="Rectangle 34"/>
          <p:cNvSpPr/>
          <p:nvPr/>
        </p:nvSpPr>
        <p:spPr>
          <a:xfrm>
            <a:off x="3632391" y="4545647"/>
            <a:ext cx="249010" cy="1812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6" name="Rectangle 35"/>
          <p:cNvSpPr/>
          <p:nvPr/>
        </p:nvSpPr>
        <p:spPr>
          <a:xfrm>
            <a:off x="3632392" y="4272904"/>
            <a:ext cx="232472" cy="27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45" name="Rectangle 44"/>
          <p:cNvSpPr/>
          <p:nvPr/>
        </p:nvSpPr>
        <p:spPr>
          <a:xfrm>
            <a:off x="3632392" y="4272897"/>
            <a:ext cx="249009" cy="11314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46" name="TextBox 45"/>
          <p:cNvSpPr txBox="1"/>
          <p:nvPr/>
        </p:nvSpPr>
        <p:spPr>
          <a:xfrm>
            <a:off x="3857475" y="4262009"/>
            <a:ext cx="577274" cy="300082"/>
          </a:xfrm>
          <a:prstGeom prst="rect">
            <a:avLst/>
          </a:prstGeom>
          <a:noFill/>
        </p:spPr>
        <p:txBody>
          <a:bodyPr wrap="none" rtlCol="0">
            <a:spAutoFit/>
          </a:bodyPr>
          <a:lstStyle/>
          <a:p>
            <a:r>
              <a:rPr lang="en-US" sz="1350" i="1" dirty="0">
                <a:latin typeface="+mj-lt"/>
                <a:ea typeface="Helvetica Neue Light" charset="0"/>
                <a:cs typeface="Helvetica Neue Light" charset="0"/>
              </a:rPr>
              <a:t>white</a:t>
            </a:r>
          </a:p>
        </p:txBody>
      </p:sp>
      <p:sp>
        <p:nvSpPr>
          <p:cNvPr id="47" name="TextBox 46"/>
          <p:cNvSpPr txBox="1"/>
          <p:nvPr/>
        </p:nvSpPr>
        <p:spPr>
          <a:xfrm>
            <a:off x="3857474" y="4489188"/>
            <a:ext cx="389850" cy="276999"/>
          </a:xfrm>
          <a:prstGeom prst="rect">
            <a:avLst/>
          </a:prstGeom>
          <a:noFill/>
        </p:spPr>
        <p:txBody>
          <a:bodyPr wrap="none" rtlCol="0">
            <a:spAutoFit/>
          </a:bodyPr>
          <a:lstStyle/>
          <a:p>
            <a:r>
              <a:rPr lang="en-US" sz="1200" i="1" dirty="0">
                <a:latin typeface="+mj-lt"/>
                <a:ea typeface="Helvetica Neue Light" charset="0"/>
                <a:cs typeface="Helvetica Neue Light" charset="0"/>
              </a:rPr>
              <a:t>red</a:t>
            </a:r>
          </a:p>
        </p:txBody>
      </p:sp>
      <p:sp>
        <p:nvSpPr>
          <p:cNvPr id="48" name="TextBox 47"/>
          <p:cNvSpPr txBox="1"/>
          <p:nvPr/>
        </p:nvSpPr>
        <p:spPr>
          <a:xfrm>
            <a:off x="3857474" y="4681713"/>
            <a:ext cx="442750" cy="271293"/>
          </a:xfrm>
          <a:prstGeom prst="rect">
            <a:avLst/>
          </a:prstGeom>
          <a:noFill/>
        </p:spPr>
        <p:txBody>
          <a:bodyPr wrap="none" rtlCol="0">
            <a:spAutoFit/>
          </a:bodyPr>
          <a:lstStyle/>
          <a:p>
            <a:r>
              <a:rPr lang="en-US" sz="1163" i="1" dirty="0">
                <a:latin typeface="+mj-lt"/>
                <a:ea typeface="Helvetica Neue Light" charset="0"/>
                <a:cs typeface="Helvetica Neue Light" charset="0"/>
              </a:rPr>
              <a:t>blue</a:t>
            </a:r>
          </a:p>
        </p:txBody>
      </p:sp>
      <p:sp>
        <p:nvSpPr>
          <p:cNvPr id="49" name="TextBox 48"/>
          <p:cNvSpPr txBox="1"/>
          <p:nvPr/>
        </p:nvSpPr>
        <p:spPr>
          <a:xfrm>
            <a:off x="3857475" y="4863173"/>
            <a:ext cx="519694" cy="265457"/>
          </a:xfrm>
          <a:prstGeom prst="rect">
            <a:avLst/>
          </a:prstGeom>
          <a:noFill/>
        </p:spPr>
        <p:txBody>
          <a:bodyPr wrap="none" rtlCol="0">
            <a:spAutoFit/>
          </a:bodyPr>
          <a:lstStyle/>
          <a:p>
            <a:r>
              <a:rPr lang="en-US" sz="1125" i="1" dirty="0">
                <a:latin typeface="+mj-lt"/>
                <a:ea typeface="Helvetica Neue Light" charset="0"/>
                <a:cs typeface="Helvetica Neue Light" charset="0"/>
              </a:rPr>
              <a:t>green</a:t>
            </a:r>
          </a:p>
        </p:txBody>
      </p:sp>
      <p:sp>
        <p:nvSpPr>
          <p:cNvPr id="50" name="TextBox 49"/>
          <p:cNvSpPr txBox="1"/>
          <p:nvPr/>
        </p:nvSpPr>
        <p:spPr>
          <a:xfrm>
            <a:off x="3855156" y="5025319"/>
            <a:ext cx="511679" cy="242374"/>
          </a:xfrm>
          <a:prstGeom prst="rect">
            <a:avLst/>
          </a:prstGeom>
          <a:noFill/>
        </p:spPr>
        <p:txBody>
          <a:bodyPr wrap="none" rtlCol="0">
            <a:spAutoFit/>
          </a:bodyPr>
          <a:lstStyle/>
          <a:p>
            <a:r>
              <a:rPr lang="en-US" sz="975" i="1" dirty="0">
                <a:latin typeface="+mj-lt"/>
                <a:ea typeface="Helvetica Neue Light" charset="0"/>
                <a:cs typeface="Helvetica Neue Light" charset="0"/>
              </a:rPr>
              <a:t>yellow</a:t>
            </a:r>
          </a:p>
        </p:txBody>
      </p:sp>
      <p:sp>
        <p:nvSpPr>
          <p:cNvPr id="51" name="Oval 50"/>
          <p:cNvSpPr/>
          <p:nvPr/>
        </p:nvSpPr>
        <p:spPr>
          <a:xfrm>
            <a:off x="3738686" y="5237526"/>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52" name="Oval 51"/>
          <p:cNvSpPr/>
          <p:nvPr/>
        </p:nvSpPr>
        <p:spPr>
          <a:xfrm>
            <a:off x="3738686" y="5291581"/>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53" name="Oval 52"/>
          <p:cNvSpPr/>
          <p:nvPr/>
        </p:nvSpPr>
        <p:spPr>
          <a:xfrm>
            <a:off x="3738685" y="5345638"/>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9" name="Title 1"/>
          <p:cNvSpPr>
            <a:spLocks noGrp="1"/>
          </p:cNvSpPr>
          <p:nvPr>
            <p:ph type="title"/>
          </p:nvPr>
        </p:nvSpPr>
        <p:spPr>
          <a:xfrm>
            <a:off x="457200" y="274639"/>
            <a:ext cx="8229600" cy="1143000"/>
          </a:xfrm>
        </p:spPr>
        <p:txBody>
          <a:bodyPr>
            <a:normAutofit fontScale="90000"/>
          </a:bodyPr>
          <a:lstStyle/>
          <a:p>
            <a:r>
              <a:rPr lang="en-US"/>
              <a:t>(Another) problem </a:t>
            </a:r>
            <a:r>
              <a:rPr lang="en-US" dirty="0"/>
              <a:t>with </a:t>
            </a:r>
            <a:r>
              <a:rPr lang="en-US"/>
              <a:t>existing setup</a:t>
            </a:r>
            <a:endParaRPr lang="en-US" dirty="0"/>
          </a:p>
        </p:txBody>
      </p:sp>
      <p:sp>
        <p:nvSpPr>
          <p:cNvPr id="40" name="TextBox 39"/>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Aishwarya</a:t>
            </a:r>
            <a:r>
              <a:rPr lang="en-US" sz="1200" dirty="0"/>
              <a:t> Agrawal</a:t>
            </a:r>
          </a:p>
        </p:txBody>
      </p:sp>
    </p:spTree>
    <p:extLst>
      <p:ext uri="{BB962C8B-B14F-4D97-AF65-F5344CB8AC3E}">
        <p14:creationId xmlns:p14="http://schemas.microsoft.com/office/powerpoint/2010/main" val="106522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a:t>Slide credit: Devi Parikh</a:t>
            </a:r>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a:t>“Color College Avenue”, Blacksburg, VA, May 2012</a:t>
            </a:r>
          </a:p>
        </p:txBody>
      </p:sp>
      <p:sp>
        <p:nvSpPr>
          <p:cNvPr id="2" name="Slide Number Placeholder 1"/>
          <p:cNvSpPr>
            <a:spLocks noGrp="1"/>
          </p:cNvSpPr>
          <p:nvPr>
            <p:ph type="sldNum" sz="quarter" idx="12"/>
          </p:nvPr>
        </p:nvSpPr>
        <p:spPr/>
        <p:txBody>
          <a:bodyPr/>
          <a:lstStyle/>
          <a:p>
            <a:fld id="{C8756881-B0E8-F143-BBCC-9E260CA8BD35}" type="slidenum">
              <a:rPr lang="en-US" smtClean="0"/>
              <a:t>9</a:t>
            </a:fld>
            <a:endParaRPr lang="en-US" dirty="0"/>
          </a:p>
        </p:txBody>
      </p:sp>
      <p:sp>
        <p:nvSpPr>
          <p:cNvPr id="3" name="Oval 2"/>
          <p:cNvSpPr>
            <a:spLocks noChangeAspect="1"/>
          </p:cNvSpPr>
          <p:nvPr/>
        </p:nvSpPr>
        <p:spPr>
          <a:xfrm>
            <a:off x="1762385" y="824983"/>
            <a:ext cx="3200400" cy="3200400"/>
          </a:xfrm>
          <a:prstGeom prst="ellipse">
            <a:avLst/>
          </a:prstGeom>
          <a:solidFill>
            <a:schemeClr val="bg1">
              <a:lumMod val="75000"/>
              <a:alpha val="90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 name="Oval 7"/>
          <p:cNvSpPr>
            <a:spLocks noChangeAspect="1"/>
          </p:cNvSpPr>
          <p:nvPr/>
        </p:nvSpPr>
        <p:spPr>
          <a:xfrm>
            <a:off x="4254236" y="824983"/>
            <a:ext cx="3200400" cy="3200400"/>
          </a:xfrm>
          <a:prstGeom prst="ellipse">
            <a:avLst/>
          </a:prstGeom>
          <a:solidFill>
            <a:schemeClr val="bg1">
              <a:lumMod val="75000"/>
              <a:alpha val="90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2991669" y="2813923"/>
            <a:ext cx="3200400" cy="3200400"/>
          </a:xfrm>
          <a:prstGeom prst="ellipse">
            <a:avLst/>
          </a:prstGeom>
          <a:solidFill>
            <a:schemeClr val="bg1">
              <a:lumMod val="75000"/>
              <a:alpha val="90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1805529" y="2180998"/>
            <a:ext cx="3157256" cy="646331"/>
          </a:xfrm>
          <a:prstGeom prst="rect">
            <a:avLst/>
          </a:prstGeom>
        </p:spPr>
        <p:txBody>
          <a:bodyPr wrap="square">
            <a:spAutoFit/>
          </a:bodyPr>
          <a:lstStyle/>
          <a:p>
            <a:pPr algn="ctr"/>
            <a:r>
              <a:rPr lang="en-US" sz="3600" b="1" dirty="0"/>
              <a:t>Words</a:t>
            </a:r>
            <a:endParaRPr lang="en-US" sz="3600" dirty="0"/>
          </a:p>
        </p:txBody>
      </p:sp>
      <p:sp>
        <p:nvSpPr>
          <p:cNvPr id="11" name="Rectangle 10"/>
          <p:cNvSpPr/>
          <p:nvPr/>
        </p:nvSpPr>
        <p:spPr>
          <a:xfrm>
            <a:off x="4306072" y="2180998"/>
            <a:ext cx="3148564" cy="646331"/>
          </a:xfrm>
          <a:prstGeom prst="rect">
            <a:avLst/>
          </a:prstGeom>
        </p:spPr>
        <p:txBody>
          <a:bodyPr wrap="square">
            <a:spAutoFit/>
          </a:bodyPr>
          <a:lstStyle/>
          <a:p>
            <a:pPr algn="ctr"/>
            <a:r>
              <a:rPr lang="en-US" sz="3600" b="1" dirty="0"/>
              <a:t>Pictures</a:t>
            </a:r>
            <a:endParaRPr lang="en-US" sz="3600" dirty="0"/>
          </a:p>
        </p:txBody>
      </p:sp>
      <p:sp>
        <p:nvSpPr>
          <p:cNvPr id="12" name="Rectangle 11"/>
          <p:cNvSpPr/>
          <p:nvPr/>
        </p:nvSpPr>
        <p:spPr>
          <a:xfrm>
            <a:off x="2995111" y="4118890"/>
            <a:ext cx="3213086" cy="646331"/>
          </a:xfrm>
          <a:prstGeom prst="rect">
            <a:avLst/>
          </a:prstGeom>
        </p:spPr>
        <p:txBody>
          <a:bodyPr wrap="square">
            <a:spAutoFit/>
          </a:bodyPr>
          <a:lstStyle/>
          <a:p>
            <a:pPr algn="ctr"/>
            <a:r>
              <a:rPr lang="en-US" sz="3600" b="1" dirty="0"/>
              <a:t>Common Sense</a:t>
            </a:r>
            <a:endParaRPr lang="en-US" sz="3600" dirty="0"/>
          </a:p>
        </p:txBody>
      </p:sp>
      <p:sp>
        <p:nvSpPr>
          <p:cNvPr id="17" name="Oval 16"/>
          <p:cNvSpPr/>
          <p:nvPr/>
        </p:nvSpPr>
        <p:spPr>
          <a:xfrm>
            <a:off x="1766652"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54236"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626157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756315" y="2169407"/>
            <a:ext cx="4203140" cy="3474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5" name="Rectangle 4"/>
          <p:cNvSpPr/>
          <p:nvPr/>
        </p:nvSpPr>
        <p:spPr>
          <a:xfrm>
            <a:off x="438154" y="2169407"/>
            <a:ext cx="4164440" cy="3474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pic>
        <p:nvPicPr>
          <p:cNvPr id="11" name="Picture 10"/>
          <p:cNvPicPr>
            <a:picLocks noChangeAspect="1"/>
          </p:cNvPicPr>
          <p:nvPr/>
        </p:nvPicPr>
        <p:blipFill>
          <a:blip r:embed="rId3"/>
          <a:stretch>
            <a:fillRect/>
          </a:stretch>
        </p:blipFill>
        <p:spPr>
          <a:xfrm>
            <a:off x="541851" y="3540329"/>
            <a:ext cx="2570751" cy="195618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71967" y="3556931"/>
            <a:ext cx="2548934" cy="1939580"/>
          </a:xfrm>
          <a:prstGeom prst="rect">
            <a:avLst/>
          </a:prstGeom>
        </p:spPr>
      </p:pic>
      <p:sp>
        <p:nvSpPr>
          <p:cNvPr id="13" name="TextBox 12"/>
          <p:cNvSpPr txBox="1"/>
          <p:nvPr/>
        </p:nvSpPr>
        <p:spPr>
          <a:xfrm>
            <a:off x="418277" y="2603260"/>
            <a:ext cx="2953053"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Q</a:t>
            </a:r>
            <a:r>
              <a:rPr lang="en-US" sz="1950" dirty="0">
                <a:latin typeface="Helvetica Neue Light" charset="0"/>
                <a:ea typeface="Helvetica Neue Light" charset="0"/>
                <a:cs typeface="Helvetica Neue Light" charset="0"/>
              </a:rPr>
              <a:t>: </a:t>
            </a:r>
            <a:r>
              <a:rPr lang="en-US" sz="1950" dirty="0">
                <a:solidFill>
                  <a:schemeClr val="accent1"/>
                </a:solidFill>
                <a:latin typeface="Helvetica Neue Light" charset="0"/>
                <a:ea typeface="Helvetica Neue Light" charset="0"/>
                <a:cs typeface="Helvetica Neue Light" charset="0"/>
              </a:rPr>
              <a:t>What color is the dog?</a:t>
            </a:r>
          </a:p>
        </p:txBody>
      </p:sp>
      <p:sp>
        <p:nvSpPr>
          <p:cNvPr id="28" name="TextBox 27"/>
          <p:cNvSpPr txBox="1"/>
          <p:nvPr/>
        </p:nvSpPr>
        <p:spPr>
          <a:xfrm>
            <a:off x="3278277" y="3401169"/>
            <a:ext cx="1098891" cy="692497"/>
          </a:xfrm>
          <a:prstGeom prst="rect">
            <a:avLst/>
          </a:prstGeom>
          <a:noFill/>
        </p:spPr>
        <p:txBody>
          <a:bodyPr wrap="square" rtlCol="0">
            <a:spAutoFit/>
          </a:bodyPr>
          <a:lstStyle/>
          <a:p>
            <a:pPr algn="ctr"/>
            <a:r>
              <a:rPr lang="en-US" sz="1950" b="1" dirty="0">
                <a:solidFill>
                  <a:schemeClr val="bg1">
                    <a:lumMod val="50000"/>
                  </a:schemeClr>
                </a:solidFill>
                <a:latin typeface="Garamond" charset="0"/>
                <a:ea typeface="Garamond" charset="0"/>
                <a:cs typeface="Garamond" charset="0"/>
              </a:rPr>
              <a:t>Training Prior</a:t>
            </a:r>
          </a:p>
        </p:txBody>
      </p:sp>
      <p:sp>
        <p:nvSpPr>
          <p:cNvPr id="33" name="TextBox 32"/>
          <p:cNvSpPr txBox="1"/>
          <p:nvPr/>
        </p:nvSpPr>
        <p:spPr>
          <a:xfrm>
            <a:off x="1991553" y="2169406"/>
            <a:ext cx="857029" cy="438582"/>
          </a:xfrm>
          <a:prstGeom prst="rect">
            <a:avLst/>
          </a:prstGeom>
          <a:noFill/>
        </p:spPr>
        <p:txBody>
          <a:bodyPr wrap="none" rtlCol="0">
            <a:spAutoFit/>
          </a:bodyPr>
          <a:lstStyle/>
          <a:p>
            <a:r>
              <a:rPr lang="en-US" sz="2250" b="1" dirty="0">
                <a:latin typeface="Helvetica Neue Light" charset="0"/>
                <a:ea typeface="Helvetica Neue Light" charset="0"/>
                <a:cs typeface="Helvetica Neue Light" charset="0"/>
              </a:rPr>
              <a:t>Train</a:t>
            </a:r>
          </a:p>
        </p:txBody>
      </p:sp>
      <p:sp>
        <p:nvSpPr>
          <p:cNvPr id="34" name="TextBox 33"/>
          <p:cNvSpPr txBox="1"/>
          <p:nvPr/>
        </p:nvSpPr>
        <p:spPr>
          <a:xfrm>
            <a:off x="6514770" y="2157917"/>
            <a:ext cx="750526" cy="438582"/>
          </a:xfrm>
          <a:prstGeom prst="rect">
            <a:avLst/>
          </a:prstGeom>
          <a:noFill/>
        </p:spPr>
        <p:txBody>
          <a:bodyPr wrap="none" rtlCol="0">
            <a:spAutoFit/>
          </a:bodyPr>
          <a:lstStyle/>
          <a:p>
            <a:r>
              <a:rPr lang="en-US" sz="2250" b="1" dirty="0">
                <a:latin typeface="Helvetica Neue Light" charset="0"/>
                <a:ea typeface="Helvetica Neue Light" charset="0"/>
                <a:cs typeface="Helvetica Neue Light" charset="0"/>
              </a:rPr>
              <a:t>Test</a:t>
            </a:r>
          </a:p>
        </p:txBody>
      </p:sp>
      <p:sp>
        <p:nvSpPr>
          <p:cNvPr id="38" name="TextBox 37"/>
          <p:cNvSpPr txBox="1"/>
          <p:nvPr/>
        </p:nvSpPr>
        <p:spPr>
          <a:xfrm>
            <a:off x="436244" y="3014944"/>
            <a:ext cx="1104790"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A</a:t>
            </a:r>
            <a:r>
              <a:rPr lang="en-US" sz="1950" dirty="0">
                <a:latin typeface="Helvetica Neue Light" charset="0"/>
                <a:ea typeface="Helvetica Neue Light" charset="0"/>
                <a:cs typeface="Helvetica Neue Light" charset="0"/>
              </a:rPr>
              <a:t>: </a:t>
            </a:r>
            <a:r>
              <a:rPr lang="en-US" sz="1950" dirty="0">
                <a:solidFill>
                  <a:srgbClr val="00B050"/>
                </a:solidFill>
                <a:latin typeface="Helvetica Neue Light" charset="0"/>
                <a:ea typeface="Helvetica Neue Light" charset="0"/>
                <a:cs typeface="Helvetica Neue Light" charset="0"/>
              </a:rPr>
              <a:t>White</a:t>
            </a:r>
          </a:p>
        </p:txBody>
      </p:sp>
      <p:sp>
        <p:nvSpPr>
          <p:cNvPr id="42" name="TextBox 41"/>
          <p:cNvSpPr txBox="1"/>
          <p:nvPr/>
        </p:nvSpPr>
        <p:spPr>
          <a:xfrm>
            <a:off x="4736438" y="2603260"/>
            <a:ext cx="2953053"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Q</a:t>
            </a:r>
            <a:r>
              <a:rPr lang="en-US" sz="1950" dirty="0">
                <a:latin typeface="Helvetica Neue Light" charset="0"/>
                <a:ea typeface="Helvetica Neue Light" charset="0"/>
                <a:cs typeface="Helvetica Neue Light" charset="0"/>
              </a:rPr>
              <a:t>: </a:t>
            </a:r>
            <a:r>
              <a:rPr lang="en-US" sz="1950" dirty="0">
                <a:solidFill>
                  <a:schemeClr val="accent1"/>
                </a:solidFill>
                <a:latin typeface="Helvetica Neue Light" charset="0"/>
                <a:ea typeface="Helvetica Neue Light" charset="0"/>
                <a:cs typeface="Helvetica Neue Light" charset="0"/>
              </a:rPr>
              <a:t>What color is the dog?</a:t>
            </a:r>
          </a:p>
        </p:txBody>
      </p:sp>
      <p:sp>
        <p:nvSpPr>
          <p:cNvPr id="43" name="TextBox 42"/>
          <p:cNvSpPr txBox="1"/>
          <p:nvPr/>
        </p:nvSpPr>
        <p:spPr>
          <a:xfrm>
            <a:off x="4775043" y="3021191"/>
            <a:ext cx="1091967"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A</a:t>
            </a:r>
            <a:r>
              <a:rPr lang="en-US" sz="1950" dirty="0">
                <a:latin typeface="Helvetica Neue Light" charset="0"/>
                <a:ea typeface="Helvetica Neue Light" charset="0"/>
                <a:cs typeface="Helvetica Neue Light" charset="0"/>
              </a:rPr>
              <a:t>: </a:t>
            </a:r>
            <a:r>
              <a:rPr lang="en-US" sz="1950" dirty="0">
                <a:solidFill>
                  <a:srgbClr val="00B050"/>
                </a:solidFill>
                <a:latin typeface="Helvetica Neue Light" charset="0"/>
                <a:ea typeface="Helvetica Neue Light" charset="0"/>
                <a:cs typeface="Helvetica Neue Light" charset="0"/>
              </a:rPr>
              <a:t>Black</a:t>
            </a:r>
          </a:p>
        </p:txBody>
      </p:sp>
      <p:sp>
        <p:nvSpPr>
          <p:cNvPr id="44" name="TextBox 43"/>
          <p:cNvSpPr txBox="1"/>
          <p:nvPr/>
        </p:nvSpPr>
        <p:spPr>
          <a:xfrm>
            <a:off x="7454079" y="4063384"/>
            <a:ext cx="1472198" cy="692497"/>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Prediction:</a:t>
            </a:r>
          </a:p>
          <a:p>
            <a:pPr algn="ctr"/>
            <a:r>
              <a:rPr lang="en-US" sz="1950" dirty="0">
                <a:solidFill>
                  <a:srgbClr val="FF0000"/>
                </a:solidFill>
                <a:latin typeface="Helvetica Neue Light" charset="0"/>
                <a:ea typeface="Helvetica Neue Light" charset="0"/>
                <a:cs typeface="Helvetica Neue Light" charset="0"/>
              </a:rPr>
              <a:t>White</a:t>
            </a:r>
          </a:p>
        </p:txBody>
      </p:sp>
      <p:sp>
        <p:nvSpPr>
          <p:cNvPr id="29" name="Rectangle 28"/>
          <p:cNvSpPr/>
          <p:nvPr/>
        </p:nvSpPr>
        <p:spPr>
          <a:xfrm>
            <a:off x="3629161" y="5085646"/>
            <a:ext cx="249080" cy="1277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0" name="Rectangle 29"/>
          <p:cNvSpPr/>
          <p:nvPr/>
        </p:nvSpPr>
        <p:spPr>
          <a:xfrm>
            <a:off x="3629161" y="4909246"/>
            <a:ext cx="247160" cy="1756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1" name="Rectangle 30"/>
          <p:cNvSpPr/>
          <p:nvPr/>
        </p:nvSpPr>
        <p:spPr>
          <a:xfrm>
            <a:off x="3632391" y="4718965"/>
            <a:ext cx="249010" cy="1926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2" name="Rectangle 31"/>
          <p:cNvSpPr/>
          <p:nvPr/>
        </p:nvSpPr>
        <p:spPr>
          <a:xfrm>
            <a:off x="3632391" y="4545647"/>
            <a:ext cx="249010" cy="1812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5" name="Rectangle 34"/>
          <p:cNvSpPr/>
          <p:nvPr/>
        </p:nvSpPr>
        <p:spPr>
          <a:xfrm>
            <a:off x="3632392" y="4272904"/>
            <a:ext cx="232472" cy="27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6" name="Rectangle 35"/>
          <p:cNvSpPr/>
          <p:nvPr/>
        </p:nvSpPr>
        <p:spPr>
          <a:xfrm>
            <a:off x="3632392" y="4272897"/>
            <a:ext cx="249009" cy="11314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45" name="TextBox 44"/>
          <p:cNvSpPr txBox="1"/>
          <p:nvPr/>
        </p:nvSpPr>
        <p:spPr>
          <a:xfrm>
            <a:off x="3857475" y="4262009"/>
            <a:ext cx="577274" cy="300082"/>
          </a:xfrm>
          <a:prstGeom prst="rect">
            <a:avLst/>
          </a:prstGeom>
          <a:noFill/>
        </p:spPr>
        <p:txBody>
          <a:bodyPr wrap="none" rtlCol="0">
            <a:spAutoFit/>
          </a:bodyPr>
          <a:lstStyle/>
          <a:p>
            <a:r>
              <a:rPr lang="en-US" sz="1350" i="1" dirty="0">
                <a:latin typeface="+mj-lt"/>
                <a:ea typeface="Helvetica Neue Light" charset="0"/>
                <a:cs typeface="Helvetica Neue Light" charset="0"/>
              </a:rPr>
              <a:t>white</a:t>
            </a:r>
          </a:p>
        </p:txBody>
      </p:sp>
      <p:sp>
        <p:nvSpPr>
          <p:cNvPr id="46" name="TextBox 45"/>
          <p:cNvSpPr txBox="1"/>
          <p:nvPr/>
        </p:nvSpPr>
        <p:spPr>
          <a:xfrm>
            <a:off x="3857474" y="4489188"/>
            <a:ext cx="389850" cy="276999"/>
          </a:xfrm>
          <a:prstGeom prst="rect">
            <a:avLst/>
          </a:prstGeom>
          <a:noFill/>
        </p:spPr>
        <p:txBody>
          <a:bodyPr wrap="none" rtlCol="0">
            <a:spAutoFit/>
          </a:bodyPr>
          <a:lstStyle/>
          <a:p>
            <a:r>
              <a:rPr lang="en-US" sz="1200" i="1" dirty="0">
                <a:latin typeface="+mj-lt"/>
                <a:ea typeface="Helvetica Neue Light" charset="0"/>
                <a:cs typeface="Helvetica Neue Light" charset="0"/>
              </a:rPr>
              <a:t>red</a:t>
            </a:r>
          </a:p>
        </p:txBody>
      </p:sp>
      <p:sp>
        <p:nvSpPr>
          <p:cNvPr id="47" name="TextBox 46"/>
          <p:cNvSpPr txBox="1"/>
          <p:nvPr/>
        </p:nvSpPr>
        <p:spPr>
          <a:xfrm>
            <a:off x="3857474" y="4681713"/>
            <a:ext cx="442750" cy="271293"/>
          </a:xfrm>
          <a:prstGeom prst="rect">
            <a:avLst/>
          </a:prstGeom>
          <a:noFill/>
        </p:spPr>
        <p:txBody>
          <a:bodyPr wrap="none" rtlCol="0">
            <a:spAutoFit/>
          </a:bodyPr>
          <a:lstStyle/>
          <a:p>
            <a:r>
              <a:rPr lang="en-US" sz="1163" i="1" dirty="0">
                <a:latin typeface="+mj-lt"/>
                <a:ea typeface="Helvetica Neue Light" charset="0"/>
                <a:cs typeface="Helvetica Neue Light" charset="0"/>
              </a:rPr>
              <a:t>blue</a:t>
            </a:r>
          </a:p>
        </p:txBody>
      </p:sp>
      <p:sp>
        <p:nvSpPr>
          <p:cNvPr id="48" name="TextBox 47"/>
          <p:cNvSpPr txBox="1"/>
          <p:nvPr/>
        </p:nvSpPr>
        <p:spPr>
          <a:xfrm>
            <a:off x="3857475" y="4863173"/>
            <a:ext cx="519694" cy="265457"/>
          </a:xfrm>
          <a:prstGeom prst="rect">
            <a:avLst/>
          </a:prstGeom>
          <a:noFill/>
        </p:spPr>
        <p:txBody>
          <a:bodyPr wrap="none" rtlCol="0">
            <a:spAutoFit/>
          </a:bodyPr>
          <a:lstStyle/>
          <a:p>
            <a:r>
              <a:rPr lang="en-US" sz="1125" i="1" dirty="0">
                <a:latin typeface="+mj-lt"/>
                <a:ea typeface="Helvetica Neue Light" charset="0"/>
                <a:cs typeface="Helvetica Neue Light" charset="0"/>
              </a:rPr>
              <a:t>green</a:t>
            </a:r>
          </a:p>
        </p:txBody>
      </p:sp>
      <p:sp>
        <p:nvSpPr>
          <p:cNvPr id="49" name="TextBox 48"/>
          <p:cNvSpPr txBox="1"/>
          <p:nvPr/>
        </p:nvSpPr>
        <p:spPr>
          <a:xfrm>
            <a:off x="3855156" y="5025319"/>
            <a:ext cx="511679" cy="242374"/>
          </a:xfrm>
          <a:prstGeom prst="rect">
            <a:avLst/>
          </a:prstGeom>
          <a:noFill/>
        </p:spPr>
        <p:txBody>
          <a:bodyPr wrap="none" rtlCol="0">
            <a:spAutoFit/>
          </a:bodyPr>
          <a:lstStyle/>
          <a:p>
            <a:r>
              <a:rPr lang="en-US" sz="975" i="1" dirty="0">
                <a:latin typeface="+mj-lt"/>
                <a:ea typeface="Helvetica Neue Light" charset="0"/>
                <a:cs typeface="Helvetica Neue Light" charset="0"/>
              </a:rPr>
              <a:t>yellow</a:t>
            </a:r>
          </a:p>
        </p:txBody>
      </p:sp>
      <p:sp>
        <p:nvSpPr>
          <p:cNvPr id="50" name="Oval 49"/>
          <p:cNvSpPr/>
          <p:nvPr/>
        </p:nvSpPr>
        <p:spPr>
          <a:xfrm>
            <a:off x="3738686" y="5237526"/>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51" name="Oval 50"/>
          <p:cNvSpPr/>
          <p:nvPr/>
        </p:nvSpPr>
        <p:spPr>
          <a:xfrm>
            <a:off x="3738686" y="5291581"/>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52" name="Oval 51"/>
          <p:cNvSpPr/>
          <p:nvPr/>
        </p:nvSpPr>
        <p:spPr>
          <a:xfrm>
            <a:off x="3738685" y="5345638"/>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9" name="Title 1"/>
          <p:cNvSpPr>
            <a:spLocks noGrp="1"/>
          </p:cNvSpPr>
          <p:nvPr>
            <p:ph type="title"/>
          </p:nvPr>
        </p:nvSpPr>
        <p:spPr>
          <a:xfrm>
            <a:off x="457200" y="274639"/>
            <a:ext cx="8229600" cy="1143000"/>
          </a:xfrm>
        </p:spPr>
        <p:txBody>
          <a:bodyPr>
            <a:normAutofit fontScale="90000"/>
          </a:bodyPr>
          <a:lstStyle/>
          <a:p>
            <a:r>
              <a:rPr lang="en-US"/>
              <a:t>(Another) problem </a:t>
            </a:r>
            <a:r>
              <a:rPr lang="en-US" dirty="0"/>
              <a:t>with </a:t>
            </a:r>
            <a:r>
              <a:rPr lang="en-US"/>
              <a:t>existing setup</a:t>
            </a:r>
            <a:endParaRPr lang="en-US" dirty="0"/>
          </a:p>
        </p:txBody>
      </p:sp>
      <p:sp>
        <p:nvSpPr>
          <p:cNvPr id="40" name="TextBox 39"/>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Aishwarya</a:t>
            </a:r>
            <a:r>
              <a:rPr lang="en-US" sz="1200" dirty="0"/>
              <a:t> Agrawal</a:t>
            </a:r>
          </a:p>
        </p:txBody>
      </p:sp>
    </p:spTree>
    <p:extLst>
      <p:ext uri="{BB962C8B-B14F-4D97-AF65-F5344CB8AC3E}">
        <p14:creationId xmlns:p14="http://schemas.microsoft.com/office/powerpoint/2010/main" val="3459124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756315" y="2169407"/>
            <a:ext cx="4203140" cy="3474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5" name="Rectangle 4"/>
          <p:cNvSpPr/>
          <p:nvPr/>
        </p:nvSpPr>
        <p:spPr>
          <a:xfrm>
            <a:off x="438154" y="2169407"/>
            <a:ext cx="4164440" cy="34743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13" name="TextBox 12"/>
          <p:cNvSpPr txBox="1"/>
          <p:nvPr/>
        </p:nvSpPr>
        <p:spPr>
          <a:xfrm>
            <a:off x="404091" y="2624461"/>
            <a:ext cx="3700052"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Q</a:t>
            </a:r>
            <a:r>
              <a:rPr lang="en-US" sz="1950" dirty="0">
                <a:latin typeface="Helvetica Neue Light" charset="0"/>
                <a:ea typeface="Helvetica Neue Light" charset="0"/>
                <a:cs typeface="Helvetica Neue Light" charset="0"/>
              </a:rPr>
              <a:t>: </a:t>
            </a:r>
            <a:r>
              <a:rPr lang="en-US" sz="1950" dirty="0">
                <a:solidFill>
                  <a:schemeClr val="accent1"/>
                </a:solidFill>
                <a:latin typeface="Helvetica Neue Light" charset="0"/>
                <a:ea typeface="Helvetica Neue Light" charset="0"/>
                <a:cs typeface="Helvetica Neue Light" charset="0"/>
              </a:rPr>
              <a:t>Is the person wearing shorts?</a:t>
            </a:r>
          </a:p>
        </p:txBody>
      </p:sp>
      <p:sp>
        <p:nvSpPr>
          <p:cNvPr id="28" name="TextBox 27"/>
          <p:cNvSpPr txBox="1"/>
          <p:nvPr/>
        </p:nvSpPr>
        <p:spPr>
          <a:xfrm>
            <a:off x="3278278" y="3401169"/>
            <a:ext cx="1165008" cy="692497"/>
          </a:xfrm>
          <a:prstGeom prst="rect">
            <a:avLst/>
          </a:prstGeom>
          <a:noFill/>
        </p:spPr>
        <p:txBody>
          <a:bodyPr wrap="square" rtlCol="0">
            <a:spAutoFit/>
          </a:bodyPr>
          <a:lstStyle/>
          <a:p>
            <a:pPr algn="ctr"/>
            <a:r>
              <a:rPr lang="en-US" sz="1950" b="1" dirty="0">
                <a:solidFill>
                  <a:schemeClr val="bg1">
                    <a:lumMod val="50000"/>
                  </a:schemeClr>
                </a:solidFill>
                <a:latin typeface="Garamond" charset="0"/>
                <a:ea typeface="Garamond" charset="0"/>
                <a:cs typeface="Garamond" charset="0"/>
              </a:rPr>
              <a:t>Training Prior</a:t>
            </a:r>
          </a:p>
        </p:txBody>
      </p:sp>
      <p:sp>
        <p:nvSpPr>
          <p:cNvPr id="33" name="TextBox 32"/>
          <p:cNvSpPr txBox="1"/>
          <p:nvPr/>
        </p:nvSpPr>
        <p:spPr>
          <a:xfrm>
            <a:off x="1991553" y="2169406"/>
            <a:ext cx="857029" cy="438582"/>
          </a:xfrm>
          <a:prstGeom prst="rect">
            <a:avLst/>
          </a:prstGeom>
          <a:noFill/>
        </p:spPr>
        <p:txBody>
          <a:bodyPr wrap="none" rtlCol="0">
            <a:spAutoFit/>
          </a:bodyPr>
          <a:lstStyle/>
          <a:p>
            <a:r>
              <a:rPr lang="en-US" sz="2250" b="1" dirty="0">
                <a:latin typeface="Helvetica Neue Light" charset="0"/>
                <a:ea typeface="Helvetica Neue Light" charset="0"/>
                <a:cs typeface="Helvetica Neue Light" charset="0"/>
              </a:rPr>
              <a:t>Train</a:t>
            </a:r>
          </a:p>
        </p:txBody>
      </p:sp>
      <p:sp>
        <p:nvSpPr>
          <p:cNvPr id="34" name="TextBox 33"/>
          <p:cNvSpPr txBox="1"/>
          <p:nvPr/>
        </p:nvSpPr>
        <p:spPr>
          <a:xfrm>
            <a:off x="6514770" y="2157917"/>
            <a:ext cx="750526" cy="438582"/>
          </a:xfrm>
          <a:prstGeom prst="rect">
            <a:avLst/>
          </a:prstGeom>
          <a:noFill/>
        </p:spPr>
        <p:txBody>
          <a:bodyPr wrap="none" rtlCol="0">
            <a:spAutoFit/>
          </a:bodyPr>
          <a:lstStyle/>
          <a:p>
            <a:r>
              <a:rPr lang="en-US" sz="2250" b="1" dirty="0">
                <a:latin typeface="Helvetica Neue Light" charset="0"/>
                <a:ea typeface="Helvetica Neue Light" charset="0"/>
                <a:cs typeface="Helvetica Neue Light" charset="0"/>
              </a:rPr>
              <a:t>Test</a:t>
            </a:r>
          </a:p>
        </p:txBody>
      </p:sp>
      <p:sp>
        <p:nvSpPr>
          <p:cNvPr id="38" name="TextBox 37"/>
          <p:cNvSpPr txBox="1"/>
          <p:nvPr/>
        </p:nvSpPr>
        <p:spPr>
          <a:xfrm>
            <a:off x="435637" y="3014609"/>
            <a:ext cx="809838"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A</a:t>
            </a:r>
            <a:r>
              <a:rPr lang="en-US" sz="1950">
                <a:latin typeface="Helvetica Neue Light" charset="0"/>
                <a:ea typeface="Helvetica Neue Light" charset="0"/>
                <a:cs typeface="Helvetica Neue Light" charset="0"/>
              </a:rPr>
              <a:t>: </a:t>
            </a:r>
            <a:r>
              <a:rPr lang="en-US" sz="1950">
                <a:solidFill>
                  <a:srgbClr val="00B050"/>
                </a:solidFill>
                <a:latin typeface="Helvetica Neue Light" charset="0"/>
                <a:ea typeface="Helvetica Neue Light" charset="0"/>
                <a:cs typeface="Helvetica Neue Light" charset="0"/>
              </a:rPr>
              <a:t>No</a:t>
            </a:r>
            <a:endParaRPr lang="en-US" sz="1950" dirty="0">
              <a:solidFill>
                <a:srgbClr val="00B050"/>
              </a:solidFill>
              <a:latin typeface="Helvetica Neue Light" charset="0"/>
              <a:ea typeface="Helvetica Neue Light" charset="0"/>
              <a:cs typeface="Helvetica Neue Light" charset="0"/>
            </a:endParaRPr>
          </a:p>
        </p:txBody>
      </p:sp>
      <p:sp>
        <p:nvSpPr>
          <p:cNvPr id="42" name="TextBox 41"/>
          <p:cNvSpPr txBox="1"/>
          <p:nvPr/>
        </p:nvSpPr>
        <p:spPr>
          <a:xfrm>
            <a:off x="4736238" y="2606068"/>
            <a:ext cx="3700052"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Q</a:t>
            </a:r>
            <a:r>
              <a:rPr lang="en-US" sz="1950">
                <a:latin typeface="Helvetica Neue Light" charset="0"/>
                <a:ea typeface="Helvetica Neue Light" charset="0"/>
                <a:cs typeface="Helvetica Neue Light" charset="0"/>
              </a:rPr>
              <a:t>: </a:t>
            </a:r>
            <a:r>
              <a:rPr lang="en-US" sz="1950">
                <a:solidFill>
                  <a:schemeClr val="accent1"/>
                </a:solidFill>
                <a:latin typeface="Helvetica Neue Light" charset="0"/>
                <a:ea typeface="Helvetica Neue Light" charset="0"/>
                <a:cs typeface="Helvetica Neue Light" charset="0"/>
              </a:rPr>
              <a:t>Is the person wearing shorts?</a:t>
            </a:r>
            <a:endParaRPr lang="en-US" sz="1950" dirty="0">
              <a:solidFill>
                <a:schemeClr val="accent1"/>
              </a:solidFill>
              <a:latin typeface="Helvetica Neue Light" charset="0"/>
              <a:ea typeface="Helvetica Neue Light" charset="0"/>
              <a:cs typeface="Helvetica Neue Light" charset="0"/>
            </a:endParaRPr>
          </a:p>
        </p:txBody>
      </p:sp>
      <p:sp>
        <p:nvSpPr>
          <p:cNvPr id="43" name="TextBox 42"/>
          <p:cNvSpPr txBox="1"/>
          <p:nvPr/>
        </p:nvSpPr>
        <p:spPr>
          <a:xfrm>
            <a:off x="4765746" y="3019540"/>
            <a:ext cx="873381" cy="392415"/>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A</a:t>
            </a:r>
            <a:r>
              <a:rPr lang="en-US" sz="1950" dirty="0">
                <a:latin typeface="Helvetica Neue Light" charset="0"/>
                <a:ea typeface="Helvetica Neue Light" charset="0"/>
                <a:cs typeface="Helvetica Neue Light" charset="0"/>
              </a:rPr>
              <a:t>: </a:t>
            </a:r>
            <a:r>
              <a:rPr lang="en-US" sz="1950" dirty="0">
                <a:solidFill>
                  <a:srgbClr val="00B050"/>
                </a:solidFill>
                <a:latin typeface="Helvetica Neue Light" charset="0"/>
                <a:ea typeface="Helvetica Neue Light" charset="0"/>
                <a:cs typeface="Helvetica Neue Light" charset="0"/>
              </a:rPr>
              <a:t>Yes</a:t>
            </a:r>
          </a:p>
        </p:txBody>
      </p:sp>
      <p:sp>
        <p:nvSpPr>
          <p:cNvPr id="44" name="TextBox 43"/>
          <p:cNvSpPr txBox="1"/>
          <p:nvPr/>
        </p:nvSpPr>
        <p:spPr>
          <a:xfrm>
            <a:off x="7454079" y="4063384"/>
            <a:ext cx="1472198" cy="692497"/>
          </a:xfrm>
          <a:prstGeom prst="rect">
            <a:avLst/>
          </a:prstGeom>
          <a:noFill/>
        </p:spPr>
        <p:txBody>
          <a:bodyPr wrap="none" rtlCol="0">
            <a:spAutoFit/>
          </a:bodyPr>
          <a:lstStyle/>
          <a:p>
            <a:pPr algn="ctr"/>
            <a:r>
              <a:rPr lang="en-US" sz="1950" b="1" dirty="0">
                <a:latin typeface="Helvetica Neue Light" charset="0"/>
                <a:ea typeface="Helvetica Neue Light" charset="0"/>
                <a:cs typeface="Helvetica Neue Light" charset="0"/>
              </a:rPr>
              <a:t>Prediction:</a:t>
            </a:r>
          </a:p>
          <a:p>
            <a:pPr algn="ctr"/>
            <a:r>
              <a:rPr lang="en-US" sz="1950" dirty="0">
                <a:solidFill>
                  <a:srgbClr val="FF0000"/>
                </a:solidFill>
                <a:latin typeface="Helvetica Neue Light" charset="0"/>
                <a:ea typeface="Helvetica Neue Light" charset="0"/>
                <a:cs typeface="Helvetica Neue Light" charset="0"/>
              </a:rPr>
              <a:t>No</a:t>
            </a:r>
          </a:p>
        </p:txBody>
      </p:sp>
      <p:pic>
        <p:nvPicPr>
          <p:cNvPr id="29" name="Picture 28"/>
          <p:cNvPicPr>
            <a:picLocks noChangeAspect="1"/>
          </p:cNvPicPr>
          <p:nvPr/>
        </p:nvPicPr>
        <p:blipFill>
          <a:blip r:embed="rId3"/>
          <a:stretch>
            <a:fillRect/>
          </a:stretch>
        </p:blipFill>
        <p:spPr>
          <a:xfrm>
            <a:off x="533731" y="3654727"/>
            <a:ext cx="2530109" cy="1922837"/>
          </a:xfrm>
          <a:prstGeom prst="rect">
            <a:avLst/>
          </a:prstGeom>
        </p:spPr>
      </p:pic>
      <p:pic>
        <p:nvPicPr>
          <p:cNvPr id="30" name="Picture 29"/>
          <p:cNvPicPr>
            <a:picLocks noChangeAspect="1"/>
          </p:cNvPicPr>
          <p:nvPr/>
        </p:nvPicPr>
        <p:blipFill>
          <a:blip r:embed="rId4"/>
          <a:stretch>
            <a:fillRect/>
          </a:stretch>
        </p:blipFill>
        <p:spPr>
          <a:xfrm>
            <a:off x="4875621" y="3654283"/>
            <a:ext cx="2526991" cy="1923280"/>
          </a:xfrm>
          <a:prstGeom prst="rect">
            <a:avLst/>
          </a:prstGeom>
        </p:spPr>
      </p:pic>
      <p:sp>
        <p:nvSpPr>
          <p:cNvPr id="31" name="Rectangle 30"/>
          <p:cNvSpPr/>
          <p:nvPr/>
        </p:nvSpPr>
        <p:spPr>
          <a:xfrm>
            <a:off x="3629161" y="4880050"/>
            <a:ext cx="249080" cy="2178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2" name="Rectangle 31"/>
          <p:cNvSpPr/>
          <p:nvPr/>
        </p:nvSpPr>
        <p:spPr>
          <a:xfrm>
            <a:off x="3637472" y="5089237"/>
            <a:ext cx="247160" cy="13037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35" name="Rectangle 34"/>
          <p:cNvSpPr/>
          <p:nvPr/>
        </p:nvSpPr>
        <p:spPr>
          <a:xfrm>
            <a:off x="3632391" y="4282614"/>
            <a:ext cx="249010" cy="599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46" name="Rectangle 45"/>
          <p:cNvSpPr/>
          <p:nvPr/>
        </p:nvSpPr>
        <p:spPr>
          <a:xfrm>
            <a:off x="3632392" y="4272897"/>
            <a:ext cx="249009" cy="11314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47" name="TextBox 46"/>
          <p:cNvSpPr txBox="1"/>
          <p:nvPr/>
        </p:nvSpPr>
        <p:spPr>
          <a:xfrm>
            <a:off x="3884632" y="4425082"/>
            <a:ext cx="362600" cy="300082"/>
          </a:xfrm>
          <a:prstGeom prst="rect">
            <a:avLst/>
          </a:prstGeom>
          <a:noFill/>
        </p:spPr>
        <p:txBody>
          <a:bodyPr wrap="none" rtlCol="0">
            <a:spAutoFit/>
          </a:bodyPr>
          <a:lstStyle/>
          <a:p>
            <a:r>
              <a:rPr lang="en-US" sz="1350" i="1" dirty="0">
                <a:latin typeface="+mj-lt"/>
                <a:ea typeface="Helvetica Neue Light" charset="0"/>
                <a:cs typeface="Helvetica Neue Light" charset="0"/>
              </a:rPr>
              <a:t>no</a:t>
            </a:r>
          </a:p>
        </p:txBody>
      </p:sp>
      <p:sp>
        <p:nvSpPr>
          <p:cNvPr id="48" name="TextBox 47"/>
          <p:cNvSpPr txBox="1"/>
          <p:nvPr/>
        </p:nvSpPr>
        <p:spPr>
          <a:xfrm>
            <a:off x="3855349" y="4844012"/>
            <a:ext cx="611962" cy="276999"/>
          </a:xfrm>
          <a:prstGeom prst="rect">
            <a:avLst/>
          </a:prstGeom>
          <a:noFill/>
        </p:spPr>
        <p:txBody>
          <a:bodyPr wrap="none" rtlCol="0">
            <a:spAutoFit/>
          </a:bodyPr>
          <a:lstStyle/>
          <a:p>
            <a:r>
              <a:rPr lang="en-US" sz="1200" i="1" dirty="0">
                <a:latin typeface="+mj-lt"/>
                <a:ea typeface="Helvetica Neue Light" charset="0"/>
                <a:cs typeface="Helvetica Neue Light" charset="0"/>
              </a:rPr>
              <a:t>female</a:t>
            </a:r>
          </a:p>
        </p:txBody>
      </p:sp>
      <p:sp>
        <p:nvSpPr>
          <p:cNvPr id="49" name="TextBox 48"/>
          <p:cNvSpPr txBox="1"/>
          <p:nvPr/>
        </p:nvSpPr>
        <p:spPr>
          <a:xfrm>
            <a:off x="3849854" y="5026765"/>
            <a:ext cx="593432" cy="253916"/>
          </a:xfrm>
          <a:prstGeom prst="rect">
            <a:avLst/>
          </a:prstGeom>
          <a:noFill/>
        </p:spPr>
        <p:txBody>
          <a:bodyPr wrap="none" rtlCol="0">
            <a:spAutoFit/>
          </a:bodyPr>
          <a:lstStyle/>
          <a:p>
            <a:r>
              <a:rPr lang="en-US" sz="1050" i="1" dirty="0">
                <a:latin typeface="+mj-lt"/>
                <a:ea typeface="Helvetica Neue Light" charset="0"/>
                <a:cs typeface="Helvetica Neue Light" charset="0"/>
              </a:rPr>
              <a:t>woman</a:t>
            </a:r>
          </a:p>
        </p:txBody>
      </p:sp>
      <p:sp>
        <p:nvSpPr>
          <p:cNvPr id="52" name="Oval 51"/>
          <p:cNvSpPr/>
          <p:nvPr/>
        </p:nvSpPr>
        <p:spPr>
          <a:xfrm>
            <a:off x="3738686" y="5237526"/>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53" name="Oval 52"/>
          <p:cNvSpPr/>
          <p:nvPr/>
        </p:nvSpPr>
        <p:spPr>
          <a:xfrm>
            <a:off x="3738686" y="5291581"/>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54" name="Oval 53"/>
          <p:cNvSpPr/>
          <p:nvPr/>
        </p:nvSpPr>
        <p:spPr>
          <a:xfrm>
            <a:off x="3738685" y="5345638"/>
            <a:ext cx="33077" cy="330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155" tIns="33078" rIns="66155" bIns="33078" numCol="1" spcCol="0" rtlCol="0" fromWordArt="0" anchor="ctr" anchorCtr="0" forceAA="0" compatLnSpc="1">
            <a:prstTxWarp prst="textNoShape">
              <a:avLst/>
            </a:prstTxWarp>
            <a:noAutofit/>
          </a:bodyPr>
          <a:lstStyle/>
          <a:p>
            <a:pPr algn="ctr"/>
            <a:endParaRPr lang="en-US" sz="833"/>
          </a:p>
        </p:txBody>
      </p:sp>
      <p:sp>
        <p:nvSpPr>
          <p:cNvPr id="26" name="Title 1"/>
          <p:cNvSpPr>
            <a:spLocks noGrp="1"/>
          </p:cNvSpPr>
          <p:nvPr>
            <p:ph type="title"/>
          </p:nvPr>
        </p:nvSpPr>
        <p:spPr>
          <a:xfrm>
            <a:off x="457200" y="274639"/>
            <a:ext cx="8229600" cy="1143000"/>
          </a:xfrm>
        </p:spPr>
        <p:txBody>
          <a:bodyPr>
            <a:normAutofit fontScale="90000"/>
          </a:bodyPr>
          <a:lstStyle/>
          <a:p>
            <a:r>
              <a:rPr lang="en-US"/>
              <a:t>(Another) problem </a:t>
            </a:r>
            <a:r>
              <a:rPr lang="en-US" dirty="0"/>
              <a:t>with </a:t>
            </a:r>
            <a:r>
              <a:rPr lang="en-US"/>
              <a:t>existing setup</a:t>
            </a:r>
            <a:endParaRPr lang="en-US" dirty="0"/>
          </a:p>
        </p:txBody>
      </p:sp>
      <p:sp>
        <p:nvSpPr>
          <p:cNvPr id="27" name="TextBox 26"/>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Aishwarya</a:t>
            </a:r>
            <a:r>
              <a:rPr lang="en-US" sz="1200" dirty="0"/>
              <a:t> Agrawal</a:t>
            </a:r>
          </a:p>
        </p:txBody>
      </p:sp>
    </p:spTree>
    <p:extLst>
      <p:ext uri="{BB962C8B-B14F-4D97-AF65-F5344CB8AC3E}">
        <p14:creationId xmlns:p14="http://schemas.microsoft.com/office/powerpoint/2010/main" val="19999710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Similar priors in train and test</a:t>
            </a:r>
          </a:p>
          <a:p>
            <a:r>
              <a:rPr lang="en-US" dirty="0"/>
              <a:t>Memorization does not hurt as much</a:t>
            </a:r>
          </a:p>
          <a:p>
            <a:r>
              <a:rPr lang="en-US" dirty="0"/>
              <a:t>Problematic for benchmarking progress</a:t>
            </a:r>
          </a:p>
        </p:txBody>
      </p:sp>
      <p:sp>
        <p:nvSpPr>
          <p:cNvPr id="6" name="Title 1"/>
          <p:cNvSpPr>
            <a:spLocks noGrp="1"/>
          </p:cNvSpPr>
          <p:nvPr>
            <p:ph type="title"/>
          </p:nvPr>
        </p:nvSpPr>
        <p:spPr>
          <a:xfrm>
            <a:off x="457200" y="274639"/>
            <a:ext cx="8229600" cy="1143000"/>
          </a:xfrm>
        </p:spPr>
        <p:txBody>
          <a:bodyPr>
            <a:normAutofit fontScale="90000"/>
          </a:bodyPr>
          <a:lstStyle/>
          <a:p>
            <a:r>
              <a:rPr lang="en-US"/>
              <a:t>(Another) problem </a:t>
            </a:r>
            <a:r>
              <a:rPr lang="en-US" dirty="0"/>
              <a:t>with </a:t>
            </a:r>
            <a:r>
              <a:rPr lang="en-US"/>
              <a:t>existing setup</a:t>
            </a:r>
            <a:endParaRPr lang="en-US" dirty="0"/>
          </a:p>
        </p:txBody>
      </p:sp>
      <p:sp>
        <p:nvSpPr>
          <p:cNvPr id="7" name="TextBox 6"/>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Aishwarya</a:t>
            </a:r>
            <a:r>
              <a:rPr lang="en-US" sz="1200" dirty="0"/>
              <a:t> Agrawal</a:t>
            </a:r>
          </a:p>
        </p:txBody>
      </p:sp>
    </p:spTree>
    <p:extLst>
      <p:ext uri="{BB962C8B-B14F-4D97-AF65-F5344CB8AC3E}">
        <p14:creationId xmlns:p14="http://schemas.microsoft.com/office/powerpoint/2010/main" val="283549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VQA-CP!</a:t>
            </a:r>
          </a:p>
        </p:txBody>
      </p:sp>
      <p:sp>
        <p:nvSpPr>
          <p:cNvPr id="3" name="Content Placeholder 2"/>
          <p:cNvSpPr>
            <a:spLocks noGrp="1"/>
          </p:cNvSpPr>
          <p:nvPr>
            <p:ph idx="1"/>
          </p:nvPr>
        </p:nvSpPr>
        <p:spPr/>
        <p:txBody>
          <a:bodyPr/>
          <a:lstStyle/>
          <a:p>
            <a:r>
              <a:rPr lang="en-US" dirty="0"/>
              <a:t>Visual Question Answering </a:t>
            </a:r>
            <a:br>
              <a:rPr lang="en-US" dirty="0"/>
            </a:br>
            <a:r>
              <a:rPr lang="en-US" dirty="0"/>
              <a:t>under Changing Priors</a:t>
            </a:r>
          </a:p>
          <a:p>
            <a:endParaRPr lang="en-US" dirty="0"/>
          </a:p>
          <a:p>
            <a:r>
              <a:rPr lang="en-US" dirty="0"/>
              <a:t>A new split of the VQA v1.0 dataset </a:t>
            </a:r>
            <a:br>
              <a:rPr lang="en-US" dirty="0"/>
            </a:br>
            <a:r>
              <a:rPr lang="en-US" dirty="0"/>
              <a:t>(</a:t>
            </a:r>
            <a:r>
              <a:rPr lang="en-US" dirty="0" err="1"/>
              <a:t>Antol</a:t>
            </a:r>
            <a:r>
              <a:rPr lang="en-US" dirty="0"/>
              <a:t> et al., ICCV 2015)</a:t>
            </a:r>
          </a:p>
          <a:p>
            <a:endParaRPr lang="en-US" dirty="0"/>
          </a:p>
          <a:p>
            <a:endParaRPr lang="en-US" dirty="0"/>
          </a:p>
          <a:p>
            <a:endParaRPr lang="en-US" dirty="0"/>
          </a:p>
        </p:txBody>
      </p:sp>
      <p:sp>
        <p:nvSpPr>
          <p:cNvPr id="4" name="TextBox 3"/>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Aishwarya</a:t>
            </a:r>
            <a:r>
              <a:rPr lang="en-US" sz="1200" dirty="0"/>
              <a:t> Agrawal</a:t>
            </a:r>
          </a:p>
        </p:txBody>
      </p:sp>
    </p:spTree>
    <p:extLst>
      <p:ext uri="{BB962C8B-B14F-4D97-AF65-F5344CB8AC3E}">
        <p14:creationId xmlns:p14="http://schemas.microsoft.com/office/powerpoint/2010/main" val="79107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791258"/>
            <a:ext cx="4505179" cy="3373865"/>
          </a:xfrm>
          <a:prstGeom prst="rect">
            <a:avLst/>
          </a:prstGeom>
        </p:spPr>
      </p:pic>
      <p:sp>
        <p:nvSpPr>
          <p:cNvPr id="5" name="TextBox 4"/>
          <p:cNvSpPr txBox="1"/>
          <p:nvPr/>
        </p:nvSpPr>
        <p:spPr>
          <a:xfrm>
            <a:off x="827554" y="1133733"/>
            <a:ext cx="3275448" cy="507831"/>
          </a:xfrm>
          <a:prstGeom prst="rect">
            <a:avLst/>
          </a:prstGeom>
          <a:noFill/>
        </p:spPr>
        <p:txBody>
          <a:bodyPr wrap="none" rtlCol="0">
            <a:spAutoFit/>
          </a:bodyPr>
          <a:lstStyle/>
          <a:p>
            <a:pPr algn="ctr"/>
            <a:r>
              <a:rPr lang="en-US" sz="2700" b="1" dirty="0">
                <a:latin typeface="Helvetica Neue" charset="0"/>
                <a:ea typeface="Helvetica Neue" charset="0"/>
                <a:cs typeface="Helvetica Neue" charset="0"/>
              </a:rPr>
              <a:t>VQA-CP Train Split</a:t>
            </a:r>
          </a:p>
        </p:txBody>
      </p:sp>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10687" y="1791258"/>
            <a:ext cx="4468397" cy="3356234"/>
          </a:xfrm>
          <a:prstGeom prst="rect">
            <a:avLst/>
          </a:prstGeom>
        </p:spPr>
      </p:pic>
      <p:sp>
        <p:nvSpPr>
          <p:cNvPr id="7" name="TextBox 6"/>
          <p:cNvSpPr txBox="1"/>
          <p:nvPr/>
        </p:nvSpPr>
        <p:spPr>
          <a:xfrm>
            <a:off x="5366347" y="1133734"/>
            <a:ext cx="3147080" cy="507831"/>
          </a:xfrm>
          <a:prstGeom prst="rect">
            <a:avLst/>
          </a:prstGeom>
          <a:noFill/>
        </p:spPr>
        <p:txBody>
          <a:bodyPr wrap="none" rtlCol="0">
            <a:spAutoFit/>
          </a:bodyPr>
          <a:lstStyle/>
          <a:p>
            <a:pPr algn="ctr"/>
            <a:r>
              <a:rPr lang="en-US" sz="2700" b="1" dirty="0">
                <a:latin typeface="Helvetica Neue" charset="0"/>
                <a:ea typeface="Helvetica Neue" charset="0"/>
                <a:cs typeface="Helvetica Neue" charset="0"/>
              </a:rPr>
              <a:t>VQA-CP Test Split</a:t>
            </a:r>
          </a:p>
        </p:txBody>
      </p:sp>
      <p:cxnSp>
        <p:nvCxnSpPr>
          <p:cNvPr id="9" name="Straight Connector 8"/>
          <p:cNvCxnSpPr/>
          <p:nvPr/>
        </p:nvCxnSpPr>
        <p:spPr>
          <a:xfrm>
            <a:off x="4610687" y="857250"/>
            <a:ext cx="0" cy="5143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55A4F6D7-EAEF-E447-98C8-5535A0CBD557}" type="slidenum">
              <a:rPr lang="en-US" smtClean="0"/>
              <a:t>94</a:t>
            </a:fld>
            <a:endParaRPr lang="en-US"/>
          </a:p>
        </p:txBody>
      </p:sp>
      <p:sp>
        <p:nvSpPr>
          <p:cNvPr id="17" name="TextBox 16"/>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Aishwarya</a:t>
            </a:r>
            <a:r>
              <a:rPr lang="en-US" sz="1200" dirty="0"/>
              <a:t> Agrawal</a:t>
            </a:r>
          </a:p>
        </p:txBody>
      </p:sp>
    </p:spTree>
    <p:extLst>
      <p:ext uri="{BB962C8B-B14F-4D97-AF65-F5344CB8AC3E}">
        <p14:creationId xmlns:p14="http://schemas.microsoft.com/office/powerpoint/2010/main" val="4050882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9144000" cy="1143000"/>
          </a:xfrm>
        </p:spPr>
        <p:txBody>
          <a:bodyPr>
            <a:normAutofit fontScale="90000"/>
          </a:bodyPr>
          <a:lstStyle/>
          <a:p>
            <a:r>
              <a:rPr lang="en-US" dirty="0"/>
              <a:t>Performance of VQA models on VQA-CP</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7570" y="2095500"/>
            <a:ext cx="5629275" cy="2667000"/>
          </a:xfrm>
          <a:prstGeom prst="rect">
            <a:avLst/>
          </a:prstGeom>
        </p:spPr>
      </p:pic>
      <p:grpSp>
        <p:nvGrpSpPr>
          <p:cNvPr id="11" name="Group 10"/>
          <p:cNvGrpSpPr/>
          <p:nvPr/>
        </p:nvGrpSpPr>
        <p:grpSpPr>
          <a:xfrm>
            <a:off x="4578726" y="2590846"/>
            <a:ext cx="3782294" cy="392414"/>
            <a:chOff x="6898341" y="2311470"/>
            <a:chExt cx="5043058" cy="523220"/>
          </a:xfrm>
        </p:grpSpPr>
        <p:sp>
          <p:nvSpPr>
            <p:cNvPr id="9" name="Right Brace 8"/>
            <p:cNvSpPr/>
            <p:nvPr/>
          </p:nvSpPr>
          <p:spPr>
            <a:xfrm>
              <a:off x="6898341" y="2393576"/>
              <a:ext cx="161365" cy="38996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TextBox 9"/>
            <p:cNvSpPr txBox="1"/>
            <p:nvPr/>
          </p:nvSpPr>
          <p:spPr>
            <a:xfrm>
              <a:off x="9964271" y="2311470"/>
              <a:ext cx="1977128" cy="523220"/>
            </a:xfrm>
            <a:prstGeom prst="rect">
              <a:avLst/>
            </a:prstGeom>
            <a:noFill/>
          </p:spPr>
          <p:txBody>
            <a:bodyPr wrap="square" rtlCol="0">
              <a:spAutoFit/>
            </a:bodyPr>
            <a:lstStyle/>
            <a:p>
              <a:r>
                <a:rPr lang="en-US" sz="1950">
                  <a:solidFill>
                    <a:srgbClr val="FF0000"/>
                  </a:solidFill>
                </a:rPr>
                <a:t>31% drop</a:t>
              </a:r>
              <a:endParaRPr lang="en-US" sz="1950" dirty="0">
                <a:solidFill>
                  <a:srgbClr val="FF0000"/>
                </a:solidFill>
              </a:endParaRPr>
            </a:p>
          </p:txBody>
        </p:sp>
      </p:grpSp>
      <p:grpSp>
        <p:nvGrpSpPr>
          <p:cNvPr id="12" name="Group 11"/>
          <p:cNvGrpSpPr/>
          <p:nvPr/>
        </p:nvGrpSpPr>
        <p:grpSpPr>
          <a:xfrm>
            <a:off x="4578726" y="3141166"/>
            <a:ext cx="3542180" cy="392415"/>
            <a:chOff x="6898341" y="2342336"/>
            <a:chExt cx="4722906" cy="523220"/>
          </a:xfrm>
        </p:grpSpPr>
        <p:sp>
          <p:nvSpPr>
            <p:cNvPr id="13" name="Right Brace 12"/>
            <p:cNvSpPr/>
            <p:nvPr/>
          </p:nvSpPr>
          <p:spPr>
            <a:xfrm>
              <a:off x="6898341" y="2393576"/>
              <a:ext cx="161365" cy="38996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TextBox 13"/>
            <p:cNvSpPr txBox="1"/>
            <p:nvPr/>
          </p:nvSpPr>
          <p:spPr>
            <a:xfrm>
              <a:off x="9964271" y="2342336"/>
              <a:ext cx="1656976" cy="523220"/>
            </a:xfrm>
            <a:prstGeom prst="rect">
              <a:avLst/>
            </a:prstGeom>
            <a:noFill/>
          </p:spPr>
          <p:txBody>
            <a:bodyPr wrap="square" rtlCol="0">
              <a:spAutoFit/>
            </a:bodyPr>
            <a:lstStyle/>
            <a:p>
              <a:r>
                <a:rPr lang="en-US" sz="1950" dirty="0">
                  <a:solidFill>
                    <a:srgbClr val="FF0000"/>
                  </a:solidFill>
                </a:rPr>
                <a:t>25% drop</a:t>
              </a:r>
            </a:p>
          </p:txBody>
        </p:sp>
      </p:grpSp>
      <p:grpSp>
        <p:nvGrpSpPr>
          <p:cNvPr id="15" name="Group 14"/>
          <p:cNvGrpSpPr/>
          <p:nvPr/>
        </p:nvGrpSpPr>
        <p:grpSpPr>
          <a:xfrm>
            <a:off x="4578726" y="3668332"/>
            <a:ext cx="3542180" cy="392415"/>
            <a:chOff x="6898341" y="2342336"/>
            <a:chExt cx="4722906" cy="523220"/>
          </a:xfrm>
        </p:grpSpPr>
        <p:sp>
          <p:nvSpPr>
            <p:cNvPr id="16" name="Right Brace 15"/>
            <p:cNvSpPr/>
            <p:nvPr/>
          </p:nvSpPr>
          <p:spPr>
            <a:xfrm>
              <a:off x="6898341" y="2393576"/>
              <a:ext cx="161365" cy="38996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7" name="TextBox 16"/>
            <p:cNvSpPr txBox="1"/>
            <p:nvPr/>
          </p:nvSpPr>
          <p:spPr>
            <a:xfrm>
              <a:off x="9964271" y="2342336"/>
              <a:ext cx="1656976" cy="523220"/>
            </a:xfrm>
            <a:prstGeom prst="rect">
              <a:avLst/>
            </a:prstGeom>
            <a:noFill/>
          </p:spPr>
          <p:txBody>
            <a:bodyPr wrap="square" rtlCol="0">
              <a:spAutoFit/>
            </a:bodyPr>
            <a:lstStyle/>
            <a:p>
              <a:r>
                <a:rPr lang="en-US" sz="1950" dirty="0">
                  <a:solidFill>
                    <a:srgbClr val="FF0000"/>
                  </a:solidFill>
                </a:rPr>
                <a:t>29% drop</a:t>
              </a:r>
            </a:p>
          </p:txBody>
        </p:sp>
      </p:grpSp>
      <p:grpSp>
        <p:nvGrpSpPr>
          <p:cNvPr id="18" name="Group 17"/>
          <p:cNvGrpSpPr/>
          <p:nvPr/>
        </p:nvGrpSpPr>
        <p:grpSpPr>
          <a:xfrm>
            <a:off x="4578726" y="4195498"/>
            <a:ext cx="3662448" cy="392415"/>
            <a:chOff x="6898341" y="2342336"/>
            <a:chExt cx="4883263" cy="523220"/>
          </a:xfrm>
        </p:grpSpPr>
        <p:sp>
          <p:nvSpPr>
            <p:cNvPr id="19" name="Right Brace 18"/>
            <p:cNvSpPr/>
            <p:nvPr/>
          </p:nvSpPr>
          <p:spPr>
            <a:xfrm>
              <a:off x="6898341" y="2393576"/>
              <a:ext cx="161365" cy="38996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0" name="TextBox 19"/>
            <p:cNvSpPr txBox="1"/>
            <p:nvPr/>
          </p:nvSpPr>
          <p:spPr>
            <a:xfrm>
              <a:off x="9964270" y="2342336"/>
              <a:ext cx="1817334" cy="523220"/>
            </a:xfrm>
            <a:prstGeom prst="rect">
              <a:avLst/>
            </a:prstGeom>
            <a:noFill/>
          </p:spPr>
          <p:txBody>
            <a:bodyPr wrap="square" rtlCol="0">
              <a:spAutoFit/>
            </a:bodyPr>
            <a:lstStyle/>
            <a:p>
              <a:r>
                <a:rPr lang="en-US" sz="1950" dirty="0">
                  <a:solidFill>
                    <a:srgbClr val="FF0000"/>
                  </a:solidFill>
                </a:rPr>
                <a:t>27% drop</a:t>
              </a:r>
            </a:p>
          </p:txBody>
        </p:sp>
      </p:grpSp>
      <p:sp>
        <p:nvSpPr>
          <p:cNvPr id="21" name="TextBox 20"/>
          <p:cNvSpPr txBox="1"/>
          <p:nvPr/>
        </p:nvSpPr>
        <p:spPr>
          <a:xfrm>
            <a:off x="1437025" y="2798668"/>
            <a:ext cx="1567526"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a:t>
            </a:r>
            <a:r>
              <a:rPr lang="en-US" sz="1050" dirty="0" err="1">
                <a:latin typeface="Calibri" panose="020F0502020204030204" pitchFamily="34" charset="0"/>
                <a:cs typeface="Calibri" panose="020F0502020204030204" pitchFamily="34" charset="0"/>
              </a:rPr>
              <a:t>Antol</a:t>
            </a:r>
            <a:r>
              <a:rPr lang="en-US" sz="1050" dirty="0">
                <a:latin typeface="Calibri" panose="020F0502020204030204" pitchFamily="34" charset="0"/>
                <a:cs typeface="Calibri" panose="020F0502020204030204" pitchFamily="34" charset="0"/>
              </a:rPr>
              <a:t> et al. ICCV15)</a:t>
            </a:r>
          </a:p>
        </p:txBody>
      </p:sp>
      <p:sp>
        <p:nvSpPr>
          <p:cNvPr id="22" name="TextBox 21"/>
          <p:cNvSpPr txBox="1"/>
          <p:nvPr/>
        </p:nvSpPr>
        <p:spPr>
          <a:xfrm>
            <a:off x="1437024" y="3323789"/>
            <a:ext cx="1785829"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(Andreas et al. CVPR16)</a:t>
            </a:r>
          </a:p>
        </p:txBody>
      </p:sp>
      <p:sp>
        <p:nvSpPr>
          <p:cNvPr id="23" name="TextBox 22"/>
          <p:cNvSpPr txBox="1"/>
          <p:nvPr/>
        </p:nvSpPr>
        <p:spPr>
          <a:xfrm>
            <a:off x="1437025" y="3848910"/>
            <a:ext cx="1567526"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(Yang et al. CVPR16)</a:t>
            </a:r>
          </a:p>
        </p:txBody>
      </p:sp>
      <p:sp>
        <p:nvSpPr>
          <p:cNvPr id="24" name="TextBox 23"/>
          <p:cNvSpPr txBox="1"/>
          <p:nvPr/>
        </p:nvSpPr>
        <p:spPr>
          <a:xfrm>
            <a:off x="1437024" y="4377403"/>
            <a:ext cx="1771749"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(Fukui et al. EMNLP16)</a:t>
            </a:r>
          </a:p>
        </p:txBody>
      </p:sp>
      <p:sp>
        <p:nvSpPr>
          <p:cNvPr id="25" name="TextBox 24"/>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Aishwarya</a:t>
            </a:r>
            <a:r>
              <a:rPr lang="en-US" sz="1200" dirty="0"/>
              <a:t> Agrawal</a:t>
            </a:r>
          </a:p>
        </p:txBody>
      </p:sp>
    </p:spTree>
    <p:extLst>
      <p:ext uri="{BB962C8B-B14F-4D97-AF65-F5344CB8AC3E}">
        <p14:creationId xmlns:p14="http://schemas.microsoft.com/office/powerpoint/2010/main" val="22711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 name="Straight Arrow Connector 162"/>
          <p:cNvCxnSpPr/>
          <p:nvPr/>
        </p:nvCxnSpPr>
        <p:spPr>
          <a:xfrm flipV="1">
            <a:off x="6249962" y="2997193"/>
            <a:ext cx="371229" cy="1434291"/>
          </a:xfrm>
          <a:prstGeom prst="straightConnector1">
            <a:avLst/>
          </a:prstGeom>
          <a:ln w="19050">
            <a:solidFill>
              <a:srgbClr val="00B050"/>
            </a:solidFill>
            <a:tailEnd type="triangle" w="sm" len="me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663190" y="5236092"/>
            <a:ext cx="626325" cy="323165"/>
          </a:xfrm>
          <a:prstGeom prst="rect">
            <a:avLst/>
          </a:prstGeom>
          <a:noFill/>
        </p:spPr>
        <p:txBody>
          <a:bodyPr wrap="none" rtlCol="0">
            <a:spAutoFit/>
          </a:bodyPr>
          <a:lstStyle/>
          <a:p>
            <a:r>
              <a:rPr lang="en-US" sz="1500" i="1" dirty="0">
                <a:latin typeface="+mj-lt"/>
                <a:ea typeface="Helvetica Neue Light" charset="0"/>
                <a:cs typeface="Helvetica Neue Light" charset="0"/>
              </a:rPr>
              <a:t>Glove</a:t>
            </a:r>
          </a:p>
        </p:txBody>
      </p:sp>
      <p:sp>
        <p:nvSpPr>
          <p:cNvPr id="22" name="Rectangle 21"/>
          <p:cNvSpPr/>
          <p:nvPr/>
        </p:nvSpPr>
        <p:spPr>
          <a:xfrm>
            <a:off x="3947200" y="2131183"/>
            <a:ext cx="702734" cy="150706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21" name="Rectangle 20"/>
          <p:cNvSpPr/>
          <p:nvPr/>
        </p:nvSpPr>
        <p:spPr>
          <a:xfrm>
            <a:off x="3113234" y="2131183"/>
            <a:ext cx="702734" cy="150706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pic>
        <p:nvPicPr>
          <p:cNvPr id="4" name="Picture 3"/>
          <p:cNvPicPr>
            <a:picLocks noChangeAspect="1"/>
          </p:cNvPicPr>
          <p:nvPr/>
        </p:nvPicPr>
        <p:blipFill>
          <a:blip r:embed="rId3"/>
          <a:stretch>
            <a:fillRect/>
          </a:stretch>
        </p:blipFill>
        <p:spPr>
          <a:xfrm>
            <a:off x="281188" y="2202862"/>
            <a:ext cx="609107" cy="609107"/>
          </a:xfrm>
          <a:prstGeom prst="rect">
            <a:avLst/>
          </a:prstGeom>
        </p:spPr>
      </p:pic>
      <p:sp>
        <p:nvSpPr>
          <p:cNvPr id="5" name="TextBox 4"/>
          <p:cNvSpPr txBox="1"/>
          <p:nvPr/>
        </p:nvSpPr>
        <p:spPr>
          <a:xfrm>
            <a:off x="-46234" y="1760638"/>
            <a:ext cx="1276311" cy="438582"/>
          </a:xfrm>
          <a:prstGeom prst="rect">
            <a:avLst/>
          </a:prstGeom>
          <a:noFill/>
        </p:spPr>
        <p:txBody>
          <a:bodyPr wrap="none" rtlCol="0">
            <a:spAutoFit/>
          </a:bodyPr>
          <a:lstStyle/>
          <a:p>
            <a:pPr algn="ctr"/>
            <a:r>
              <a:rPr lang="en-US" sz="2250" dirty="0">
                <a:latin typeface="Helvetica Neue Light" charset="0"/>
                <a:ea typeface="Helvetica Neue Light" charset="0"/>
                <a:cs typeface="Helvetica Neue Light" charset="0"/>
              </a:rPr>
              <a:t>Image </a:t>
            </a:r>
            <a:r>
              <a:rPr lang="en-US" sz="2250" dirty="0">
                <a:latin typeface="+mj-lt"/>
                <a:ea typeface="Helvetica Neue Light" charset="0"/>
                <a:cs typeface="Helvetica Neue Light" charset="0"/>
              </a:rPr>
              <a:t>(I)</a:t>
            </a:r>
          </a:p>
        </p:txBody>
      </p:sp>
      <p:sp>
        <p:nvSpPr>
          <p:cNvPr id="6" name="TextBox 5"/>
          <p:cNvSpPr txBox="1"/>
          <p:nvPr/>
        </p:nvSpPr>
        <p:spPr>
          <a:xfrm>
            <a:off x="-58956" y="2878355"/>
            <a:ext cx="1295547" cy="784830"/>
          </a:xfrm>
          <a:prstGeom prst="rect">
            <a:avLst/>
          </a:prstGeom>
          <a:noFill/>
        </p:spPr>
        <p:txBody>
          <a:bodyPr wrap="none" rtlCol="0">
            <a:spAutoFit/>
          </a:bodyPr>
          <a:lstStyle/>
          <a:p>
            <a:pPr algn="ctr"/>
            <a:r>
              <a:rPr lang="en-US" sz="2250" dirty="0">
                <a:latin typeface="Helvetica Neue Light" charset="0"/>
                <a:ea typeface="Helvetica Neue Light" charset="0"/>
                <a:cs typeface="Helvetica Neue Light" charset="0"/>
              </a:rPr>
              <a:t>Question</a:t>
            </a:r>
          </a:p>
          <a:p>
            <a:pPr algn="ctr"/>
            <a:r>
              <a:rPr lang="en-US" sz="2250" dirty="0">
                <a:latin typeface="Helvetica Neue Light" charset="0"/>
                <a:ea typeface="Helvetica Neue Light" charset="0"/>
                <a:cs typeface="Helvetica Neue Light" charset="0"/>
              </a:rPr>
              <a:t>(Q)</a:t>
            </a:r>
          </a:p>
        </p:txBody>
      </p:sp>
      <p:sp>
        <p:nvSpPr>
          <p:cNvPr id="7" name="TextBox 6"/>
          <p:cNvSpPr txBox="1"/>
          <p:nvPr/>
        </p:nvSpPr>
        <p:spPr>
          <a:xfrm>
            <a:off x="2351280" y="2880631"/>
            <a:ext cx="660758" cy="361637"/>
          </a:xfrm>
          <a:prstGeom prst="rect">
            <a:avLst/>
          </a:prstGeom>
          <a:noFill/>
        </p:spPr>
        <p:txBody>
          <a:bodyPr wrap="none" rtlCol="0">
            <a:spAutoFit/>
          </a:bodyPr>
          <a:lstStyle/>
          <a:p>
            <a:pPr algn="ctr"/>
            <a:r>
              <a:rPr lang="en-US" sz="1750" dirty="0">
                <a:latin typeface="Helvetica Neue Light" charset="0"/>
                <a:ea typeface="Helvetica Neue Light" charset="0"/>
                <a:cs typeface="Helvetica Neue Light" charset="0"/>
              </a:rPr>
              <a:t>Q</a:t>
            </a:r>
            <a:r>
              <a:rPr lang="en-US" sz="1750" baseline="-25000" dirty="0">
                <a:latin typeface="Helvetica Neue Light" charset="0"/>
                <a:ea typeface="Helvetica Neue Light" charset="0"/>
                <a:cs typeface="Helvetica Neue Light" charset="0"/>
              </a:rPr>
              <a:t>main</a:t>
            </a:r>
          </a:p>
        </p:txBody>
      </p:sp>
      <p:sp>
        <p:nvSpPr>
          <p:cNvPr id="8" name="Rectangle 7"/>
          <p:cNvSpPr/>
          <p:nvPr/>
        </p:nvSpPr>
        <p:spPr>
          <a:xfrm>
            <a:off x="1611630" y="2222304"/>
            <a:ext cx="747522" cy="532660"/>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r>
              <a:rPr lang="en-US" sz="1750" dirty="0">
                <a:solidFill>
                  <a:schemeClr val="tx1"/>
                </a:solidFill>
                <a:latin typeface="Helvetica Neue Light" charset="0"/>
                <a:ea typeface="Helvetica Neue Light" charset="0"/>
                <a:cs typeface="Helvetica Neue Light" charset="0"/>
              </a:rPr>
              <a:t>VGG</a:t>
            </a:r>
          </a:p>
        </p:txBody>
      </p:sp>
      <p:sp>
        <p:nvSpPr>
          <p:cNvPr id="9" name="Rectangle 8"/>
          <p:cNvSpPr/>
          <p:nvPr/>
        </p:nvSpPr>
        <p:spPr>
          <a:xfrm>
            <a:off x="3177475" y="2198774"/>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0" name="Rectangle 9"/>
          <p:cNvSpPr/>
          <p:nvPr/>
        </p:nvSpPr>
        <p:spPr>
          <a:xfrm>
            <a:off x="3386946" y="2198774"/>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1" name="Rectangle 10"/>
          <p:cNvSpPr/>
          <p:nvPr/>
        </p:nvSpPr>
        <p:spPr>
          <a:xfrm>
            <a:off x="3596417" y="2198774"/>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2" name="Rectangle 11"/>
          <p:cNvSpPr/>
          <p:nvPr/>
        </p:nvSpPr>
        <p:spPr>
          <a:xfrm>
            <a:off x="3177475" y="2409391"/>
            <a:ext cx="159036" cy="159036"/>
          </a:xfrm>
          <a:prstGeom prst="rect">
            <a:avLst/>
          </a:prstGeom>
          <a:solidFill>
            <a:srgbClr val="00B0F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3" name="Rectangle 12"/>
          <p:cNvSpPr/>
          <p:nvPr/>
        </p:nvSpPr>
        <p:spPr>
          <a:xfrm>
            <a:off x="3386946" y="2409391"/>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4" name="Rectangle 13"/>
          <p:cNvSpPr/>
          <p:nvPr/>
        </p:nvSpPr>
        <p:spPr>
          <a:xfrm>
            <a:off x="3596417" y="2409391"/>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5" name="Rectangle 14"/>
          <p:cNvSpPr/>
          <p:nvPr/>
        </p:nvSpPr>
        <p:spPr>
          <a:xfrm>
            <a:off x="3177475" y="2620007"/>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6" name="Rectangle 15"/>
          <p:cNvSpPr/>
          <p:nvPr/>
        </p:nvSpPr>
        <p:spPr>
          <a:xfrm>
            <a:off x="3386946" y="2620007"/>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7" name="Rectangle 16"/>
          <p:cNvSpPr/>
          <p:nvPr/>
        </p:nvSpPr>
        <p:spPr>
          <a:xfrm>
            <a:off x="3596417" y="2620007"/>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8" name="Rectangle 17"/>
          <p:cNvSpPr/>
          <p:nvPr/>
        </p:nvSpPr>
        <p:spPr>
          <a:xfrm>
            <a:off x="3386946" y="3022032"/>
            <a:ext cx="159036" cy="5653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20" name="Oval 19"/>
          <p:cNvSpPr>
            <a:spLocks noChangeAspect="1"/>
          </p:cNvSpPr>
          <p:nvPr/>
        </p:nvSpPr>
        <p:spPr>
          <a:xfrm>
            <a:off x="3436759" y="2870836"/>
            <a:ext cx="64739" cy="64739"/>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23" name="Rectangle 22"/>
          <p:cNvSpPr/>
          <p:nvPr/>
        </p:nvSpPr>
        <p:spPr>
          <a:xfrm>
            <a:off x="4011441" y="2198774"/>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24" name="Rectangle 23"/>
          <p:cNvSpPr/>
          <p:nvPr/>
        </p:nvSpPr>
        <p:spPr>
          <a:xfrm>
            <a:off x="4220912" y="2198774"/>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25" name="Rectangle 24"/>
          <p:cNvSpPr/>
          <p:nvPr/>
        </p:nvSpPr>
        <p:spPr>
          <a:xfrm>
            <a:off x="4430384" y="2198774"/>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26" name="Rectangle 25"/>
          <p:cNvSpPr/>
          <p:nvPr/>
        </p:nvSpPr>
        <p:spPr>
          <a:xfrm>
            <a:off x="4011441" y="2409391"/>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27" name="Rectangle 26"/>
          <p:cNvSpPr/>
          <p:nvPr/>
        </p:nvSpPr>
        <p:spPr>
          <a:xfrm>
            <a:off x="4220912" y="2409391"/>
            <a:ext cx="159036" cy="159036"/>
          </a:xfrm>
          <a:prstGeom prst="rect">
            <a:avLst/>
          </a:prstGeom>
          <a:solidFill>
            <a:srgbClr val="00B0F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28" name="Rectangle 27"/>
          <p:cNvSpPr/>
          <p:nvPr/>
        </p:nvSpPr>
        <p:spPr>
          <a:xfrm>
            <a:off x="4430384" y="2409391"/>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29" name="Rectangle 28"/>
          <p:cNvSpPr/>
          <p:nvPr/>
        </p:nvSpPr>
        <p:spPr>
          <a:xfrm>
            <a:off x="4011441" y="2620007"/>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30" name="Rectangle 29"/>
          <p:cNvSpPr/>
          <p:nvPr/>
        </p:nvSpPr>
        <p:spPr>
          <a:xfrm>
            <a:off x="4220912" y="2620007"/>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31" name="Rectangle 30"/>
          <p:cNvSpPr/>
          <p:nvPr/>
        </p:nvSpPr>
        <p:spPr>
          <a:xfrm>
            <a:off x="4430384" y="2620007"/>
            <a:ext cx="159036" cy="159036"/>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32" name="Rectangle 31"/>
          <p:cNvSpPr/>
          <p:nvPr/>
        </p:nvSpPr>
        <p:spPr>
          <a:xfrm>
            <a:off x="4220912" y="3022032"/>
            <a:ext cx="159036" cy="5653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33" name="Oval 32"/>
          <p:cNvSpPr>
            <a:spLocks noChangeAspect="1"/>
          </p:cNvSpPr>
          <p:nvPr/>
        </p:nvSpPr>
        <p:spPr>
          <a:xfrm>
            <a:off x="4270726" y="2870836"/>
            <a:ext cx="64739" cy="64739"/>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34" name="TextBox 33"/>
          <p:cNvSpPr txBox="1"/>
          <p:nvPr/>
        </p:nvSpPr>
        <p:spPr>
          <a:xfrm>
            <a:off x="3049356" y="1849238"/>
            <a:ext cx="830485" cy="294376"/>
          </a:xfrm>
          <a:prstGeom prst="rect">
            <a:avLst/>
          </a:prstGeom>
          <a:noFill/>
        </p:spPr>
        <p:txBody>
          <a:bodyPr wrap="none" rtlCol="0">
            <a:spAutoFit/>
          </a:bodyPr>
          <a:lstStyle/>
          <a:p>
            <a:pPr algn="ctr"/>
            <a:r>
              <a:rPr lang="en-US" sz="1313" dirty="0"/>
              <a:t>Att Hop 1</a:t>
            </a:r>
          </a:p>
        </p:txBody>
      </p:sp>
      <p:sp>
        <p:nvSpPr>
          <p:cNvPr id="35" name="TextBox 34"/>
          <p:cNvSpPr txBox="1"/>
          <p:nvPr/>
        </p:nvSpPr>
        <p:spPr>
          <a:xfrm>
            <a:off x="3883324" y="1849238"/>
            <a:ext cx="830485" cy="294376"/>
          </a:xfrm>
          <a:prstGeom prst="rect">
            <a:avLst/>
          </a:prstGeom>
          <a:noFill/>
        </p:spPr>
        <p:txBody>
          <a:bodyPr wrap="none" rtlCol="0">
            <a:spAutoFit/>
          </a:bodyPr>
          <a:lstStyle/>
          <a:p>
            <a:pPr algn="ctr"/>
            <a:r>
              <a:rPr lang="en-US" sz="1313" dirty="0"/>
              <a:t>Att Hop 2</a:t>
            </a:r>
          </a:p>
        </p:txBody>
      </p:sp>
      <p:cxnSp>
        <p:nvCxnSpPr>
          <p:cNvPr id="37" name="Straight Arrow Connector 36"/>
          <p:cNvCxnSpPr/>
          <p:nvPr/>
        </p:nvCxnSpPr>
        <p:spPr>
          <a:xfrm>
            <a:off x="3629701" y="3304696"/>
            <a:ext cx="540776"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675934" y="2884715"/>
            <a:ext cx="502697" cy="334434"/>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965912" y="2522214"/>
            <a:ext cx="159036" cy="11044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44" name="Rectangle 43"/>
          <p:cNvSpPr/>
          <p:nvPr/>
        </p:nvSpPr>
        <p:spPr>
          <a:xfrm>
            <a:off x="5577627" y="2522214"/>
            <a:ext cx="159036" cy="11044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cxnSp>
        <p:nvCxnSpPr>
          <p:cNvPr id="45" name="Straight Arrow Connector 44"/>
          <p:cNvCxnSpPr/>
          <p:nvPr/>
        </p:nvCxnSpPr>
        <p:spPr>
          <a:xfrm>
            <a:off x="5196218" y="3059087"/>
            <a:ext cx="310139"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658990" y="2530196"/>
            <a:ext cx="218796" cy="473769"/>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5609926" y="2553718"/>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50" name="Oval 49"/>
          <p:cNvSpPr/>
          <p:nvPr/>
        </p:nvSpPr>
        <p:spPr>
          <a:xfrm>
            <a:off x="5609926" y="2674522"/>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51" name="Oval 50"/>
          <p:cNvSpPr/>
          <p:nvPr/>
        </p:nvSpPr>
        <p:spPr>
          <a:xfrm>
            <a:off x="4858177" y="4208691"/>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52" name="Oval 51"/>
          <p:cNvSpPr/>
          <p:nvPr/>
        </p:nvSpPr>
        <p:spPr>
          <a:xfrm>
            <a:off x="5609926" y="2909740"/>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53" name="Oval 52"/>
          <p:cNvSpPr/>
          <p:nvPr/>
        </p:nvSpPr>
        <p:spPr>
          <a:xfrm>
            <a:off x="5609926" y="3030545"/>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54" name="Oval 53"/>
          <p:cNvSpPr/>
          <p:nvPr/>
        </p:nvSpPr>
        <p:spPr>
          <a:xfrm>
            <a:off x="4858177" y="4370049"/>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55" name="Oval 54"/>
          <p:cNvSpPr/>
          <p:nvPr/>
        </p:nvSpPr>
        <p:spPr>
          <a:xfrm>
            <a:off x="5609926" y="3258142"/>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56" name="Oval 55"/>
          <p:cNvSpPr/>
          <p:nvPr/>
        </p:nvSpPr>
        <p:spPr>
          <a:xfrm>
            <a:off x="5609926" y="3378947"/>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57" name="Oval 56"/>
          <p:cNvSpPr/>
          <p:nvPr/>
        </p:nvSpPr>
        <p:spPr>
          <a:xfrm>
            <a:off x="4858177" y="4531406"/>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58" name="Rectangle 57"/>
          <p:cNvSpPr/>
          <p:nvPr/>
        </p:nvSpPr>
        <p:spPr>
          <a:xfrm>
            <a:off x="3016945" y="1841981"/>
            <a:ext cx="3173655" cy="1865589"/>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59" name="TextBox 58"/>
          <p:cNvSpPr txBox="1"/>
          <p:nvPr/>
        </p:nvSpPr>
        <p:spPr>
          <a:xfrm>
            <a:off x="3720718" y="1535990"/>
            <a:ext cx="2558009" cy="323165"/>
          </a:xfrm>
          <a:prstGeom prst="rect">
            <a:avLst/>
          </a:prstGeom>
          <a:noFill/>
        </p:spPr>
        <p:txBody>
          <a:bodyPr wrap="none" rtlCol="0">
            <a:spAutoFit/>
          </a:bodyPr>
          <a:lstStyle/>
          <a:p>
            <a:pPr algn="r"/>
            <a:r>
              <a:rPr lang="en-US" sz="1500" dirty="0"/>
              <a:t>Visual </a:t>
            </a:r>
            <a:r>
              <a:rPr lang="en-US" sz="1500"/>
              <a:t>Concept Classifier (VCC)</a:t>
            </a:r>
            <a:endParaRPr lang="en-US" sz="1500" dirty="0"/>
          </a:p>
        </p:txBody>
      </p:sp>
      <p:sp>
        <p:nvSpPr>
          <p:cNvPr id="60" name="TextBox 59"/>
          <p:cNvSpPr txBox="1"/>
          <p:nvPr/>
        </p:nvSpPr>
        <p:spPr>
          <a:xfrm>
            <a:off x="4976538" y="1822843"/>
            <a:ext cx="1363723" cy="698461"/>
          </a:xfrm>
          <a:prstGeom prst="rect">
            <a:avLst/>
          </a:prstGeom>
          <a:noFill/>
        </p:spPr>
        <p:txBody>
          <a:bodyPr wrap="square" rtlCol="0">
            <a:spAutoFit/>
          </a:bodyPr>
          <a:lstStyle/>
          <a:p>
            <a:pPr algn="ctr"/>
            <a:r>
              <a:rPr lang="en-US" sz="1313" dirty="0"/>
              <a:t>Concepts grouped into clusters</a:t>
            </a:r>
          </a:p>
        </p:txBody>
      </p:sp>
      <p:sp>
        <p:nvSpPr>
          <p:cNvPr id="61" name="Rectangle 60"/>
          <p:cNvSpPr/>
          <p:nvPr/>
        </p:nvSpPr>
        <p:spPr>
          <a:xfrm>
            <a:off x="3016945" y="4050875"/>
            <a:ext cx="3173655" cy="734994"/>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62" name="TextBox 61"/>
          <p:cNvSpPr txBox="1"/>
          <p:nvPr/>
        </p:nvSpPr>
        <p:spPr>
          <a:xfrm>
            <a:off x="3673173" y="3744567"/>
            <a:ext cx="2593275" cy="323165"/>
          </a:xfrm>
          <a:prstGeom prst="rect">
            <a:avLst/>
          </a:prstGeom>
          <a:noFill/>
        </p:spPr>
        <p:txBody>
          <a:bodyPr wrap="none" rtlCol="0">
            <a:spAutoFit/>
          </a:bodyPr>
          <a:lstStyle/>
          <a:p>
            <a:pPr algn="r"/>
            <a:r>
              <a:rPr lang="en-US" sz="1500" dirty="0"/>
              <a:t>Answer </a:t>
            </a:r>
            <a:r>
              <a:rPr lang="en-US" sz="1500"/>
              <a:t>Cluster Predictor (ACP)</a:t>
            </a:r>
            <a:endParaRPr lang="en-US" sz="1500" dirty="0"/>
          </a:p>
        </p:txBody>
      </p:sp>
      <p:sp>
        <p:nvSpPr>
          <p:cNvPr id="63" name="Rectangle 62"/>
          <p:cNvSpPr/>
          <p:nvPr/>
        </p:nvSpPr>
        <p:spPr>
          <a:xfrm>
            <a:off x="3512454" y="4150934"/>
            <a:ext cx="891024" cy="532660"/>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r>
              <a:rPr lang="en-US" sz="1500" dirty="0">
                <a:solidFill>
                  <a:schemeClr val="tx1"/>
                </a:solidFill>
                <a:latin typeface="Helvetica Neue Light" charset="0"/>
                <a:ea typeface="Helvetica Neue Light" charset="0"/>
                <a:cs typeface="Helvetica Neue Light" charset="0"/>
              </a:rPr>
              <a:t>LSTM</a:t>
            </a:r>
            <a:endParaRPr lang="en-US" sz="1750" dirty="0">
              <a:solidFill>
                <a:schemeClr val="tx1"/>
              </a:solidFill>
              <a:latin typeface="Helvetica Neue Light" charset="0"/>
              <a:ea typeface="Helvetica Neue Light" charset="0"/>
              <a:cs typeface="Helvetica Neue Light" charset="0"/>
            </a:endParaRPr>
          </a:p>
        </p:txBody>
      </p:sp>
      <p:sp>
        <p:nvSpPr>
          <p:cNvPr id="64" name="TextBox 63"/>
          <p:cNvSpPr txBox="1"/>
          <p:nvPr/>
        </p:nvSpPr>
        <p:spPr>
          <a:xfrm>
            <a:off x="5157243" y="2713441"/>
            <a:ext cx="321050" cy="323165"/>
          </a:xfrm>
          <a:prstGeom prst="rect">
            <a:avLst/>
          </a:prstGeom>
          <a:noFill/>
        </p:spPr>
        <p:txBody>
          <a:bodyPr wrap="none" rtlCol="0">
            <a:spAutoFit/>
          </a:bodyPr>
          <a:lstStyle/>
          <a:p>
            <a:r>
              <a:rPr lang="en-US" sz="1500" i="1" dirty="0">
                <a:latin typeface="+mj-lt"/>
                <a:ea typeface="Helvetica Neue Light" charset="0"/>
                <a:cs typeface="Helvetica Neue Light" charset="0"/>
              </a:rPr>
              <a:t>fc</a:t>
            </a:r>
          </a:p>
        </p:txBody>
      </p:sp>
      <p:sp>
        <p:nvSpPr>
          <p:cNvPr id="65" name="Rectangle 64"/>
          <p:cNvSpPr/>
          <p:nvPr/>
        </p:nvSpPr>
        <p:spPr>
          <a:xfrm>
            <a:off x="4825878" y="4150934"/>
            <a:ext cx="159036" cy="5326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cxnSp>
        <p:nvCxnSpPr>
          <p:cNvPr id="66" name="Straight Arrow Connector 65"/>
          <p:cNvCxnSpPr/>
          <p:nvPr/>
        </p:nvCxnSpPr>
        <p:spPr>
          <a:xfrm>
            <a:off x="4470948" y="4420617"/>
            <a:ext cx="310139"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431973" y="4074972"/>
            <a:ext cx="321050" cy="323165"/>
          </a:xfrm>
          <a:prstGeom prst="rect">
            <a:avLst/>
          </a:prstGeom>
          <a:noFill/>
        </p:spPr>
        <p:txBody>
          <a:bodyPr wrap="none" rtlCol="0">
            <a:spAutoFit/>
          </a:bodyPr>
          <a:lstStyle/>
          <a:p>
            <a:r>
              <a:rPr lang="en-US" sz="1500" i="1" dirty="0">
                <a:latin typeface="+mj-lt"/>
                <a:ea typeface="Helvetica Neue Light" charset="0"/>
                <a:cs typeface="Helvetica Neue Light" charset="0"/>
              </a:rPr>
              <a:t>fc</a:t>
            </a:r>
          </a:p>
        </p:txBody>
      </p:sp>
      <p:sp>
        <p:nvSpPr>
          <p:cNvPr id="68" name="Oval 67"/>
          <p:cNvSpPr/>
          <p:nvPr/>
        </p:nvSpPr>
        <p:spPr>
          <a:xfrm>
            <a:off x="5609173" y="2792130"/>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69" name="Oval 68"/>
          <p:cNvSpPr/>
          <p:nvPr/>
        </p:nvSpPr>
        <p:spPr>
          <a:xfrm>
            <a:off x="5609173" y="3142961"/>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70" name="Oval 69"/>
          <p:cNvSpPr/>
          <p:nvPr/>
        </p:nvSpPr>
        <p:spPr>
          <a:xfrm>
            <a:off x="5609173" y="3504913"/>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71" name="TextBox 70"/>
          <p:cNvSpPr txBox="1"/>
          <p:nvPr/>
        </p:nvSpPr>
        <p:spPr>
          <a:xfrm>
            <a:off x="5296379" y="4151992"/>
            <a:ext cx="966716" cy="496418"/>
          </a:xfrm>
          <a:prstGeom prst="rect">
            <a:avLst/>
          </a:prstGeom>
          <a:noFill/>
        </p:spPr>
        <p:txBody>
          <a:bodyPr wrap="square" rtlCol="0">
            <a:spAutoFit/>
          </a:bodyPr>
          <a:lstStyle/>
          <a:p>
            <a:pPr algn="ctr"/>
            <a:r>
              <a:rPr lang="en-US" sz="1313" dirty="0"/>
              <a:t>Concept clusters</a:t>
            </a:r>
          </a:p>
        </p:txBody>
      </p:sp>
      <p:sp>
        <p:nvSpPr>
          <p:cNvPr id="75" name="Rectangle 74"/>
          <p:cNvSpPr/>
          <p:nvPr/>
        </p:nvSpPr>
        <p:spPr>
          <a:xfrm>
            <a:off x="3016945" y="5149070"/>
            <a:ext cx="3173655" cy="734994"/>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76" name="TextBox 75"/>
          <p:cNvSpPr txBox="1"/>
          <p:nvPr/>
        </p:nvSpPr>
        <p:spPr>
          <a:xfrm>
            <a:off x="4357359" y="4827104"/>
            <a:ext cx="1940404" cy="323165"/>
          </a:xfrm>
          <a:prstGeom prst="rect">
            <a:avLst/>
          </a:prstGeom>
          <a:noFill/>
        </p:spPr>
        <p:txBody>
          <a:bodyPr wrap="none" rtlCol="0">
            <a:spAutoFit/>
          </a:bodyPr>
          <a:lstStyle/>
          <a:p>
            <a:pPr algn="r"/>
            <a:r>
              <a:rPr lang="en-US" sz="1500" dirty="0"/>
              <a:t>Concept Extractor (CE)</a:t>
            </a:r>
          </a:p>
        </p:txBody>
      </p:sp>
      <p:sp>
        <p:nvSpPr>
          <p:cNvPr id="77" name="Rectangle 76"/>
          <p:cNvSpPr/>
          <p:nvPr/>
        </p:nvSpPr>
        <p:spPr>
          <a:xfrm>
            <a:off x="3110442" y="5217049"/>
            <a:ext cx="1548145" cy="595442"/>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r>
              <a:rPr lang="en-US" sz="1500" dirty="0">
                <a:solidFill>
                  <a:schemeClr val="tx1"/>
                </a:solidFill>
                <a:latin typeface="Helvetica Neue Light" charset="0"/>
                <a:ea typeface="Helvetica Neue Light" charset="0"/>
                <a:cs typeface="Helvetica Neue Light" charset="0"/>
              </a:rPr>
              <a:t>POS Tags based extractor</a:t>
            </a:r>
          </a:p>
        </p:txBody>
      </p:sp>
      <p:sp>
        <p:nvSpPr>
          <p:cNvPr id="78" name="Rectangle 77"/>
          <p:cNvSpPr/>
          <p:nvPr/>
        </p:nvSpPr>
        <p:spPr>
          <a:xfrm>
            <a:off x="5288127" y="5257026"/>
            <a:ext cx="159036" cy="53266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cxnSp>
        <p:nvCxnSpPr>
          <p:cNvPr id="79" name="Straight Arrow Connector 78"/>
          <p:cNvCxnSpPr/>
          <p:nvPr/>
        </p:nvCxnSpPr>
        <p:spPr>
          <a:xfrm>
            <a:off x="4753550" y="5523358"/>
            <a:ext cx="489786" cy="3354"/>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709258" y="2316532"/>
            <a:ext cx="2170494" cy="1325195"/>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85" name="TextBox 84"/>
          <p:cNvSpPr txBox="1"/>
          <p:nvPr/>
        </p:nvSpPr>
        <p:spPr>
          <a:xfrm>
            <a:off x="7268759" y="2007778"/>
            <a:ext cx="1687321" cy="294376"/>
          </a:xfrm>
          <a:prstGeom prst="rect">
            <a:avLst/>
          </a:prstGeom>
          <a:noFill/>
        </p:spPr>
        <p:txBody>
          <a:bodyPr wrap="none" rtlCol="0">
            <a:spAutoFit/>
          </a:bodyPr>
          <a:lstStyle/>
          <a:p>
            <a:pPr algn="r"/>
            <a:r>
              <a:rPr lang="en-US" sz="1313" dirty="0"/>
              <a:t>Answer Predictor (AP)</a:t>
            </a:r>
          </a:p>
        </p:txBody>
      </p:sp>
      <p:sp>
        <p:nvSpPr>
          <p:cNvPr id="86" name="Rectangle 85"/>
          <p:cNvSpPr/>
          <p:nvPr/>
        </p:nvSpPr>
        <p:spPr>
          <a:xfrm>
            <a:off x="6832949" y="2433026"/>
            <a:ext cx="159036" cy="11044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87" name="Oval 86"/>
          <p:cNvSpPr/>
          <p:nvPr/>
        </p:nvSpPr>
        <p:spPr>
          <a:xfrm>
            <a:off x="6865248" y="2464528"/>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88" name="Oval 87"/>
          <p:cNvSpPr/>
          <p:nvPr/>
        </p:nvSpPr>
        <p:spPr>
          <a:xfrm>
            <a:off x="6865248" y="2585334"/>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89" name="Oval 88"/>
          <p:cNvSpPr/>
          <p:nvPr/>
        </p:nvSpPr>
        <p:spPr>
          <a:xfrm>
            <a:off x="6865248" y="2820551"/>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90" name="Oval 89"/>
          <p:cNvSpPr/>
          <p:nvPr/>
        </p:nvSpPr>
        <p:spPr>
          <a:xfrm>
            <a:off x="6865248" y="2941356"/>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91" name="Oval 90"/>
          <p:cNvSpPr/>
          <p:nvPr/>
        </p:nvSpPr>
        <p:spPr>
          <a:xfrm>
            <a:off x="6865248" y="3168954"/>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92" name="Oval 91"/>
          <p:cNvSpPr/>
          <p:nvPr/>
        </p:nvSpPr>
        <p:spPr>
          <a:xfrm>
            <a:off x="6865248" y="3289759"/>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93" name="Oval 92"/>
          <p:cNvSpPr/>
          <p:nvPr/>
        </p:nvSpPr>
        <p:spPr>
          <a:xfrm>
            <a:off x="6864494" y="2702941"/>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94" name="Oval 93"/>
          <p:cNvSpPr/>
          <p:nvPr/>
        </p:nvSpPr>
        <p:spPr>
          <a:xfrm>
            <a:off x="6864494" y="3053773"/>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95" name="Oval 94"/>
          <p:cNvSpPr/>
          <p:nvPr/>
        </p:nvSpPr>
        <p:spPr>
          <a:xfrm>
            <a:off x="6864494" y="3415725"/>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96" name="Rectangle 95"/>
          <p:cNvSpPr/>
          <p:nvPr/>
        </p:nvSpPr>
        <p:spPr>
          <a:xfrm>
            <a:off x="7188886" y="2432726"/>
            <a:ext cx="159036" cy="110440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97" name="Oval 96"/>
          <p:cNvSpPr/>
          <p:nvPr/>
        </p:nvSpPr>
        <p:spPr>
          <a:xfrm>
            <a:off x="7221185" y="2464228"/>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98" name="Oval 97"/>
          <p:cNvSpPr/>
          <p:nvPr/>
        </p:nvSpPr>
        <p:spPr>
          <a:xfrm>
            <a:off x="7221185" y="2585034"/>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99" name="Oval 98"/>
          <p:cNvSpPr/>
          <p:nvPr/>
        </p:nvSpPr>
        <p:spPr>
          <a:xfrm>
            <a:off x="7221185" y="2820251"/>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00" name="Oval 99"/>
          <p:cNvSpPr/>
          <p:nvPr/>
        </p:nvSpPr>
        <p:spPr>
          <a:xfrm>
            <a:off x="7221185" y="2941056"/>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01" name="Oval 100"/>
          <p:cNvSpPr/>
          <p:nvPr/>
        </p:nvSpPr>
        <p:spPr>
          <a:xfrm>
            <a:off x="7221185" y="3168654"/>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02" name="Oval 101"/>
          <p:cNvSpPr/>
          <p:nvPr/>
        </p:nvSpPr>
        <p:spPr>
          <a:xfrm>
            <a:off x="7221185" y="3289459"/>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03" name="Oval 102"/>
          <p:cNvSpPr/>
          <p:nvPr/>
        </p:nvSpPr>
        <p:spPr>
          <a:xfrm>
            <a:off x="7220431" y="2702641"/>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04" name="Oval 103"/>
          <p:cNvSpPr/>
          <p:nvPr/>
        </p:nvSpPr>
        <p:spPr>
          <a:xfrm>
            <a:off x="7220431" y="3053473"/>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05" name="Oval 104"/>
          <p:cNvSpPr/>
          <p:nvPr/>
        </p:nvSpPr>
        <p:spPr>
          <a:xfrm>
            <a:off x="7220431" y="3415425"/>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06" name="TextBox 105"/>
          <p:cNvSpPr txBox="1"/>
          <p:nvPr/>
        </p:nvSpPr>
        <p:spPr>
          <a:xfrm>
            <a:off x="6924603" y="2807101"/>
            <a:ext cx="296876" cy="361637"/>
          </a:xfrm>
          <a:prstGeom prst="rect">
            <a:avLst/>
          </a:prstGeom>
          <a:noFill/>
        </p:spPr>
        <p:txBody>
          <a:bodyPr wrap="none" rtlCol="0">
            <a:spAutoFit/>
          </a:bodyPr>
          <a:lstStyle/>
          <a:p>
            <a:r>
              <a:rPr lang="en-US" sz="1750" dirty="0"/>
              <a:t>+</a:t>
            </a:r>
            <a:endParaRPr lang="en-US" sz="2250" dirty="0"/>
          </a:p>
        </p:txBody>
      </p:sp>
      <p:cxnSp>
        <p:nvCxnSpPr>
          <p:cNvPr id="107" name="Straight Arrow Connector 106"/>
          <p:cNvCxnSpPr/>
          <p:nvPr/>
        </p:nvCxnSpPr>
        <p:spPr>
          <a:xfrm>
            <a:off x="7442882" y="3003961"/>
            <a:ext cx="310139"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7403907" y="2658315"/>
            <a:ext cx="321050" cy="323165"/>
          </a:xfrm>
          <a:prstGeom prst="rect">
            <a:avLst/>
          </a:prstGeom>
          <a:noFill/>
        </p:spPr>
        <p:txBody>
          <a:bodyPr wrap="none" rtlCol="0">
            <a:spAutoFit/>
          </a:bodyPr>
          <a:lstStyle/>
          <a:p>
            <a:r>
              <a:rPr lang="en-US" sz="1500" i="1" dirty="0">
                <a:latin typeface="+mj-lt"/>
                <a:ea typeface="Helvetica Neue Light" charset="0"/>
                <a:cs typeface="Helvetica Neue Light" charset="0"/>
              </a:rPr>
              <a:t>fc</a:t>
            </a:r>
          </a:p>
        </p:txBody>
      </p:sp>
      <p:grpSp>
        <p:nvGrpSpPr>
          <p:cNvPr id="118" name="Group 117"/>
          <p:cNvGrpSpPr/>
          <p:nvPr/>
        </p:nvGrpSpPr>
        <p:grpSpPr>
          <a:xfrm>
            <a:off x="7940006" y="2388992"/>
            <a:ext cx="104018" cy="1188956"/>
            <a:chOff x="10483696" y="3868445"/>
            <a:chExt cx="83214" cy="951165"/>
          </a:xfrm>
        </p:grpSpPr>
        <p:sp>
          <p:nvSpPr>
            <p:cNvPr id="109" name="Rectangle 108"/>
            <p:cNvSpPr/>
            <p:nvPr/>
          </p:nvSpPr>
          <p:spPr>
            <a:xfrm>
              <a:off x="10483696" y="3868445"/>
              <a:ext cx="83214" cy="8321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10" name="Rectangle 109"/>
            <p:cNvSpPr/>
            <p:nvPr/>
          </p:nvSpPr>
          <p:spPr>
            <a:xfrm>
              <a:off x="10483696" y="3993189"/>
              <a:ext cx="83214" cy="8321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11" name="Rectangle 110"/>
            <p:cNvSpPr/>
            <p:nvPr/>
          </p:nvSpPr>
          <p:spPr>
            <a:xfrm>
              <a:off x="10483696" y="4117933"/>
              <a:ext cx="83214" cy="8321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12" name="Rectangle 111"/>
            <p:cNvSpPr/>
            <p:nvPr/>
          </p:nvSpPr>
          <p:spPr>
            <a:xfrm>
              <a:off x="10483696" y="4242677"/>
              <a:ext cx="83214" cy="8321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13" name="Rectangle 112"/>
            <p:cNvSpPr/>
            <p:nvPr/>
          </p:nvSpPr>
          <p:spPr>
            <a:xfrm>
              <a:off x="10483696" y="4362164"/>
              <a:ext cx="83214" cy="8321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14" name="Rectangle 113"/>
            <p:cNvSpPr/>
            <p:nvPr/>
          </p:nvSpPr>
          <p:spPr>
            <a:xfrm>
              <a:off x="10483696" y="4486908"/>
              <a:ext cx="83214" cy="8321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15" name="Rectangle 114"/>
            <p:cNvSpPr/>
            <p:nvPr/>
          </p:nvSpPr>
          <p:spPr>
            <a:xfrm>
              <a:off x="10483696" y="4611652"/>
              <a:ext cx="83214" cy="8321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16" name="Rectangle 115"/>
            <p:cNvSpPr/>
            <p:nvPr/>
          </p:nvSpPr>
          <p:spPr>
            <a:xfrm>
              <a:off x="10483696" y="4736396"/>
              <a:ext cx="83214" cy="8321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grpSp>
      <p:sp>
        <p:nvSpPr>
          <p:cNvPr id="117" name="TextBox 116"/>
          <p:cNvSpPr txBox="1"/>
          <p:nvPr/>
        </p:nvSpPr>
        <p:spPr>
          <a:xfrm>
            <a:off x="8065706" y="2598795"/>
            <a:ext cx="838692" cy="727122"/>
          </a:xfrm>
          <a:prstGeom prst="rect">
            <a:avLst/>
          </a:prstGeom>
          <a:noFill/>
        </p:spPr>
        <p:txBody>
          <a:bodyPr wrap="none" rtlCol="0">
            <a:spAutoFit/>
          </a:bodyPr>
          <a:lstStyle/>
          <a:p>
            <a:pPr algn="ctr"/>
            <a:r>
              <a:rPr lang="en-US" sz="1375" dirty="0">
                <a:latin typeface="Helvetica Neue Light" charset="0"/>
                <a:ea typeface="Helvetica Neue Light" charset="0"/>
                <a:cs typeface="Helvetica Neue Light" charset="0"/>
              </a:rPr>
              <a:t>VQA </a:t>
            </a:r>
          </a:p>
          <a:p>
            <a:pPr algn="ctr"/>
            <a:r>
              <a:rPr lang="en-US" sz="1375" dirty="0">
                <a:latin typeface="Helvetica Neue Light" charset="0"/>
                <a:ea typeface="Helvetica Neue Light" charset="0"/>
                <a:cs typeface="Helvetica Neue Light" charset="0"/>
              </a:rPr>
              <a:t>Answers</a:t>
            </a:r>
          </a:p>
          <a:p>
            <a:pPr algn="ctr"/>
            <a:r>
              <a:rPr lang="en-US" sz="1375" dirty="0">
                <a:latin typeface="Helvetica Neue Light" charset="0"/>
                <a:ea typeface="Helvetica Neue Light" charset="0"/>
                <a:cs typeface="Helvetica Neue Light" charset="0"/>
              </a:rPr>
              <a:t>(998)</a:t>
            </a:r>
          </a:p>
        </p:txBody>
      </p:sp>
      <p:sp>
        <p:nvSpPr>
          <p:cNvPr id="119" name="Rectangle 118"/>
          <p:cNvSpPr/>
          <p:nvPr/>
        </p:nvSpPr>
        <p:spPr>
          <a:xfrm>
            <a:off x="6697522" y="4020997"/>
            <a:ext cx="2170494" cy="1325195"/>
          </a:xfrm>
          <a:prstGeom prst="rect">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20" name="TextBox 119"/>
          <p:cNvSpPr txBox="1"/>
          <p:nvPr/>
        </p:nvSpPr>
        <p:spPr>
          <a:xfrm>
            <a:off x="7478432" y="3712243"/>
            <a:ext cx="1465915" cy="294376"/>
          </a:xfrm>
          <a:prstGeom prst="rect">
            <a:avLst/>
          </a:prstGeom>
          <a:noFill/>
        </p:spPr>
        <p:txBody>
          <a:bodyPr wrap="none" rtlCol="0">
            <a:spAutoFit/>
          </a:bodyPr>
          <a:lstStyle/>
          <a:p>
            <a:pPr algn="r"/>
            <a:r>
              <a:rPr lang="en-US" sz="1313" dirty="0"/>
              <a:t>Visual Verifier (VV)</a:t>
            </a:r>
          </a:p>
        </p:txBody>
      </p:sp>
      <p:sp>
        <p:nvSpPr>
          <p:cNvPr id="121" name="Rectangle 120"/>
          <p:cNvSpPr/>
          <p:nvPr/>
        </p:nvSpPr>
        <p:spPr>
          <a:xfrm>
            <a:off x="6821212" y="4137491"/>
            <a:ext cx="159036" cy="11044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22" name="Oval 121"/>
          <p:cNvSpPr/>
          <p:nvPr/>
        </p:nvSpPr>
        <p:spPr>
          <a:xfrm>
            <a:off x="6853511" y="4168993"/>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23" name="Oval 122"/>
          <p:cNvSpPr/>
          <p:nvPr/>
        </p:nvSpPr>
        <p:spPr>
          <a:xfrm>
            <a:off x="6853511" y="4289799"/>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24" name="Oval 123"/>
          <p:cNvSpPr/>
          <p:nvPr/>
        </p:nvSpPr>
        <p:spPr>
          <a:xfrm>
            <a:off x="6853511" y="4525016"/>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25" name="Oval 124"/>
          <p:cNvSpPr/>
          <p:nvPr/>
        </p:nvSpPr>
        <p:spPr>
          <a:xfrm>
            <a:off x="6853511" y="4645821"/>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26" name="Oval 125"/>
          <p:cNvSpPr/>
          <p:nvPr/>
        </p:nvSpPr>
        <p:spPr>
          <a:xfrm>
            <a:off x="6853511" y="4873419"/>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27" name="Oval 126"/>
          <p:cNvSpPr/>
          <p:nvPr/>
        </p:nvSpPr>
        <p:spPr>
          <a:xfrm>
            <a:off x="6853511" y="4994224"/>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28" name="Oval 127"/>
          <p:cNvSpPr/>
          <p:nvPr/>
        </p:nvSpPr>
        <p:spPr>
          <a:xfrm>
            <a:off x="6852757" y="4407406"/>
            <a:ext cx="94436" cy="9443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29" name="Oval 128"/>
          <p:cNvSpPr/>
          <p:nvPr/>
        </p:nvSpPr>
        <p:spPr>
          <a:xfrm>
            <a:off x="6852757" y="4758238"/>
            <a:ext cx="94436" cy="9443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30" name="Oval 129"/>
          <p:cNvSpPr/>
          <p:nvPr/>
        </p:nvSpPr>
        <p:spPr>
          <a:xfrm>
            <a:off x="6852757" y="5120190"/>
            <a:ext cx="94436" cy="9443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31" name="Rectangle 130"/>
          <p:cNvSpPr/>
          <p:nvPr/>
        </p:nvSpPr>
        <p:spPr>
          <a:xfrm>
            <a:off x="7177150" y="4137191"/>
            <a:ext cx="159036" cy="110440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41" name="TextBox 140"/>
          <p:cNvSpPr txBox="1"/>
          <p:nvPr/>
        </p:nvSpPr>
        <p:spPr>
          <a:xfrm>
            <a:off x="6912866" y="4511566"/>
            <a:ext cx="296876" cy="361637"/>
          </a:xfrm>
          <a:prstGeom prst="rect">
            <a:avLst/>
          </a:prstGeom>
          <a:noFill/>
        </p:spPr>
        <p:txBody>
          <a:bodyPr wrap="none" rtlCol="0">
            <a:spAutoFit/>
          </a:bodyPr>
          <a:lstStyle/>
          <a:p>
            <a:r>
              <a:rPr lang="en-US" sz="1750" dirty="0"/>
              <a:t>+</a:t>
            </a:r>
            <a:endParaRPr lang="en-US" sz="2250" dirty="0"/>
          </a:p>
        </p:txBody>
      </p:sp>
      <p:cxnSp>
        <p:nvCxnSpPr>
          <p:cNvPr id="142" name="Straight Arrow Connector 141"/>
          <p:cNvCxnSpPr/>
          <p:nvPr/>
        </p:nvCxnSpPr>
        <p:spPr>
          <a:xfrm>
            <a:off x="7431145" y="4708426"/>
            <a:ext cx="310139"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7392171" y="4362780"/>
            <a:ext cx="321050" cy="323165"/>
          </a:xfrm>
          <a:prstGeom prst="rect">
            <a:avLst/>
          </a:prstGeom>
          <a:noFill/>
        </p:spPr>
        <p:txBody>
          <a:bodyPr wrap="none" rtlCol="0">
            <a:spAutoFit/>
          </a:bodyPr>
          <a:lstStyle/>
          <a:p>
            <a:r>
              <a:rPr lang="en-US" sz="1500" i="1" dirty="0">
                <a:latin typeface="+mj-lt"/>
                <a:ea typeface="Helvetica Neue Light" charset="0"/>
                <a:cs typeface="Helvetica Neue Light" charset="0"/>
              </a:rPr>
              <a:t>fc</a:t>
            </a:r>
          </a:p>
        </p:txBody>
      </p:sp>
      <p:sp>
        <p:nvSpPr>
          <p:cNvPr id="148" name="Rectangle 147"/>
          <p:cNvSpPr/>
          <p:nvPr/>
        </p:nvSpPr>
        <p:spPr>
          <a:xfrm>
            <a:off x="7928270" y="4561243"/>
            <a:ext cx="104018" cy="10401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49" name="Rectangle 148"/>
          <p:cNvSpPr/>
          <p:nvPr/>
        </p:nvSpPr>
        <p:spPr>
          <a:xfrm>
            <a:off x="7928270" y="4710602"/>
            <a:ext cx="104018" cy="10401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sp>
        <p:nvSpPr>
          <p:cNvPr id="153" name="TextBox 152"/>
          <p:cNvSpPr txBox="1"/>
          <p:nvPr/>
        </p:nvSpPr>
        <p:spPr>
          <a:xfrm>
            <a:off x="8013990" y="4303260"/>
            <a:ext cx="918649" cy="727122"/>
          </a:xfrm>
          <a:prstGeom prst="rect">
            <a:avLst/>
          </a:prstGeom>
          <a:noFill/>
        </p:spPr>
        <p:txBody>
          <a:bodyPr wrap="none" rtlCol="0">
            <a:spAutoFit/>
          </a:bodyPr>
          <a:lstStyle/>
          <a:p>
            <a:pPr algn="ctr"/>
            <a:r>
              <a:rPr lang="en-US" sz="1375" dirty="0">
                <a:latin typeface="Helvetica Neue Light" charset="0"/>
                <a:ea typeface="Helvetica Neue Light" charset="0"/>
                <a:cs typeface="Helvetica Neue Light" charset="0"/>
              </a:rPr>
              <a:t>VQA </a:t>
            </a:r>
          </a:p>
          <a:p>
            <a:pPr algn="ctr"/>
            <a:r>
              <a:rPr lang="en-US" sz="1375" dirty="0">
                <a:latin typeface="Helvetica Neue Light" charset="0"/>
                <a:ea typeface="Helvetica Neue Light" charset="0"/>
                <a:cs typeface="Helvetica Neue Light" charset="0"/>
              </a:rPr>
              <a:t>Answers</a:t>
            </a:r>
          </a:p>
          <a:p>
            <a:pPr algn="ctr"/>
            <a:r>
              <a:rPr lang="en-US" sz="1375" dirty="0">
                <a:latin typeface="Helvetica Neue Light" charset="0"/>
                <a:ea typeface="Helvetica Neue Light" charset="0"/>
                <a:cs typeface="Helvetica Neue Light" charset="0"/>
              </a:rPr>
              <a:t>(Yes / No)</a:t>
            </a:r>
          </a:p>
        </p:txBody>
      </p:sp>
      <p:cxnSp>
        <p:nvCxnSpPr>
          <p:cNvPr id="154" name="Straight Arrow Connector 153"/>
          <p:cNvCxnSpPr/>
          <p:nvPr/>
        </p:nvCxnSpPr>
        <p:spPr>
          <a:xfrm>
            <a:off x="5530927" y="5520776"/>
            <a:ext cx="310139"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5491952" y="5175130"/>
            <a:ext cx="321050" cy="323165"/>
          </a:xfrm>
          <a:prstGeom prst="rect">
            <a:avLst/>
          </a:prstGeom>
          <a:noFill/>
        </p:spPr>
        <p:txBody>
          <a:bodyPr wrap="none" rtlCol="0">
            <a:spAutoFit/>
          </a:bodyPr>
          <a:lstStyle/>
          <a:p>
            <a:r>
              <a:rPr lang="en-US" sz="1500" i="1" dirty="0">
                <a:latin typeface="+mj-lt"/>
                <a:ea typeface="Helvetica Neue Light" charset="0"/>
                <a:cs typeface="Helvetica Neue Light" charset="0"/>
              </a:rPr>
              <a:t>fc</a:t>
            </a:r>
          </a:p>
        </p:txBody>
      </p:sp>
      <p:sp>
        <p:nvSpPr>
          <p:cNvPr id="156" name="Rectangle 155"/>
          <p:cNvSpPr/>
          <p:nvPr/>
        </p:nvSpPr>
        <p:spPr>
          <a:xfrm>
            <a:off x="5888905" y="5257026"/>
            <a:ext cx="159036" cy="53266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endParaRPr lang="en-US" sz="2250"/>
          </a:p>
        </p:txBody>
      </p:sp>
      <p:cxnSp>
        <p:nvCxnSpPr>
          <p:cNvPr id="157" name="Straight Arrow Connector 156"/>
          <p:cNvCxnSpPr/>
          <p:nvPr/>
        </p:nvCxnSpPr>
        <p:spPr>
          <a:xfrm>
            <a:off x="6260328" y="2960573"/>
            <a:ext cx="351419" cy="1700550"/>
          </a:xfrm>
          <a:prstGeom prst="straightConnector1">
            <a:avLst/>
          </a:prstGeom>
          <a:ln w="19050">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6254843" y="2894684"/>
            <a:ext cx="356904" cy="0"/>
          </a:xfrm>
          <a:prstGeom prst="straightConnector1">
            <a:avLst/>
          </a:prstGeom>
          <a:ln w="19050">
            <a:solidFill>
              <a:srgbClr val="C0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V="1">
            <a:off x="6253928" y="4740257"/>
            <a:ext cx="357819" cy="770749"/>
          </a:xfrm>
          <a:prstGeom prst="straightConnector1">
            <a:avLst/>
          </a:prstGeom>
          <a:ln w="19050">
            <a:solidFill>
              <a:srgbClr val="00B0F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a:off x="993003" y="2483750"/>
            <a:ext cx="539149" cy="3379"/>
          </a:xfrm>
          <a:prstGeom prst="straightConnector1">
            <a:avLst/>
          </a:prstGeom>
          <a:ln w="190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V="1">
            <a:off x="2441800" y="2484280"/>
            <a:ext cx="521369" cy="5690"/>
          </a:xfrm>
          <a:prstGeom prst="straightConnector1">
            <a:avLst/>
          </a:prstGeom>
          <a:ln w="190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1005586" y="3289455"/>
            <a:ext cx="363695" cy="0"/>
          </a:xfrm>
          <a:prstGeom prst="straightConnector1">
            <a:avLst/>
          </a:prstGeom>
          <a:ln w="190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174" name="Rectangle 173"/>
          <p:cNvSpPr/>
          <p:nvPr/>
        </p:nvSpPr>
        <p:spPr>
          <a:xfrm>
            <a:off x="1422721" y="3014730"/>
            <a:ext cx="930428" cy="532660"/>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r>
              <a:rPr lang="en-US" sz="1375" dirty="0">
                <a:solidFill>
                  <a:schemeClr val="tx1"/>
                </a:solidFill>
                <a:latin typeface="Helvetica Neue Light" charset="0"/>
                <a:ea typeface="Helvetica Neue Light" charset="0"/>
                <a:cs typeface="Helvetica Neue Light" charset="0"/>
              </a:rPr>
              <a:t>Extractor</a:t>
            </a:r>
          </a:p>
        </p:txBody>
      </p:sp>
      <p:cxnSp>
        <p:nvCxnSpPr>
          <p:cNvPr id="175" name="Straight Arrow Connector 174"/>
          <p:cNvCxnSpPr/>
          <p:nvPr/>
        </p:nvCxnSpPr>
        <p:spPr>
          <a:xfrm>
            <a:off x="2424421" y="3281060"/>
            <a:ext cx="556337" cy="7303"/>
          </a:xfrm>
          <a:prstGeom prst="straightConnector1">
            <a:avLst/>
          </a:prstGeom>
          <a:ln w="190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V="1">
            <a:off x="2025983" y="4405267"/>
            <a:ext cx="920540" cy="480664"/>
          </a:xfrm>
          <a:prstGeom prst="straightConnector1">
            <a:avLst/>
          </a:prstGeom>
          <a:ln w="190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a:off x="2024290" y="4994221"/>
            <a:ext cx="929330" cy="539945"/>
          </a:xfrm>
          <a:prstGeom prst="straightConnector1">
            <a:avLst/>
          </a:prstGeom>
          <a:ln w="190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181" name="Rectangle 180"/>
          <p:cNvSpPr/>
          <p:nvPr/>
        </p:nvSpPr>
        <p:spPr>
          <a:xfrm>
            <a:off x="1036933" y="4619449"/>
            <a:ext cx="930428" cy="656528"/>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0" tIns="57150" rIns="114300" bIns="57150" numCol="1" spcCol="0" rtlCol="0" fromWordArt="0" anchor="ctr" anchorCtr="0" forceAA="0" compatLnSpc="1">
            <a:prstTxWarp prst="textNoShape">
              <a:avLst/>
            </a:prstTxWarp>
            <a:noAutofit/>
          </a:bodyPr>
          <a:lstStyle/>
          <a:p>
            <a:pPr algn="ctr"/>
            <a:r>
              <a:rPr lang="en-US" sz="1375" dirty="0">
                <a:solidFill>
                  <a:schemeClr val="tx1"/>
                </a:solidFill>
                <a:latin typeface="Helvetica Neue Light" charset="0"/>
                <a:ea typeface="Helvetica Neue Light" charset="0"/>
                <a:cs typeface="Helvetica Neue Light" charset="0"/>
              </a:rPr>
              <a:t>Question</a:t>
            </a:r>
          </a:p>
          <a:p>
            <a:pPr algn="ctr"/>
            <a:r>
              <a:rPr lang="en-US" sz="1375" dirty="0">
                <a:solidFill>
                  <a:schemeClr val="tx1"/>
                </a:solidFill>
                <a:latin typeface="Helvetica Neue Light" charset="0"/>
                <a:ea typeface="Helvetica Neue Light" charset="0"/>
                <a:cs typeface="Helvetica Neue Light" charset="0"/>
              </a:rPr>
              <a:t>Classifier</a:t>
            </a:r>
          </a:p>
        </p:txBody>
      </p:sp>
      <p:cxnSp>
        <p:nvCxnSpPr>
          <p:cNvPr id="185" name="Elbow Connector 184"/>
          <p:cNvCxnSpPr/>
          <p:nvPr/>
        </p:nvCxnSpPr>
        <p:spPr>
          <a:xfrm rot="16200000" flipH="1">
            <a:off x="133236" y="4163148"/>
            <a:ext cx="1240145" cy="328989"/>
          </a:xfrm>
          <a:prstGeom prst="bentConnector3">
            <a:avLst>
              <a:gd name="adj1" fmla="val 100126"/>
            </a:avLst>
          </a:prstGeom>
          <a:ln w="1905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rot="1857152">
            <a:off x="2060141" y="5184612"/>
            <a:ext cx="712054" cy="323165"/>
          </a:xfrm>
          <a:prstGeom prst="rect">
            <a:avLst/>
          </a:prstGeom>
          <a:noFill/>
        </p:spPr>
        <p:txBody>
          <a:bodyPr wrap="none" rtlCol="0">
            <a:spAutoFit/>
          </a:bodyPr>
          <a:lstStyle/>
          <a:p>
            <a:r>
              <a:rPr lang="en-US" sz="1500" i="1">
                <a:latin typeface="+mj-lt"/>
                <a:ea typeface="Helvetica Neue Light" charset="0"/>
                <a:cs typeface="Helvetica Neue Light" charset="0"/>
              </a:rPr>
              <a:t>yes/no</a:t>
            </a:r>
            <a:endParaRPr lang="en-US" sz="1500" i="1" dirty="0">
              <a:latin typeface="+mj-lt"/>
              <a:ea typeface="Helvetica Neue Light" charset="0"/>
              <a:cs typeface="Helvetica Neue Light" charset="0"/>
            </a:endParaRPr>
          </a:p>
        </p:txBody>
      </p:sp>
      <p:sp>
        <p:nvSpPr>
          <p:cNvPr id="201" name="TextBox 200"/>
          <p:cNvSpPr txBox="1"/>
          <p:nvPr/>
        </p:nvSpPr>
        <p:spPr>
          <a:xfrm>
            <a:off x="5687059" y="2444734"/>
            <a:ext cx="365806" cy="246221"/>
          </a:xfrm>
          <a:prstGeom prst="rect">
            <a:avLst/>
          </a:prstGeom>
          <a:noFill/>
        </p:spPr>
        <p:txBody>
          <a:bodyPr wrap="none" rtlCol="0">
            <a:spAutoFit/>
          </a:bodyPr>
          <a:lstStyle/>
          <a:p>
            <a:r>
              <a:rPr lang="en-US" sz="1000" i="1" dirty="0">
                <a:solidFill>
                  <a:schemeClr val="accent1"/>
                </a:solidFill>
                <a:latin typeface="+mj-lt"/>
              </a:rPr>
              <a:t>bus</a:t>
            </a:r>
          </a:p>
        </p:txBody>
      </p:sp>
      <p:sp>
        <p:nvSpPr>
          <p:cNvPr id="204" name="TextBox 203"/>
          <p:cNvSpPr txBox="1"/>
          <p:nvPr/>
        </p:nvSpPr>
        <p:spPr>
          <a:xfrm>
            <a:off x="5683087" y="2570041"/>
            <a:ext cx="346570" cy="246221"/>
          </a:xfrm>
          <a:prstGeom prst="rect">
            <a:avLst/>
          </a:prstGeom>
          <a:noFill/>
        </p:spPr>
        <p:txBody>
          <a:bodyPr wrap="none" rtlCol="0">
            <a:spAutoFit/>
          </a:bodyPr>
          <a:lstStyle/>
          <a:p>
            <a:r>
              <a:rPr lang="en-US" sz="1000" i="1" dirty="0">
                <a:solidFill>
                  <a:schemeClr val="accent1"/>
                </a:solidFill>
                <a:latin typeface="+mj-lt"/>
              </a:rPr>
              <a:t>car</a:t>
            </a:r>
          </a:p>
        </p:txBody>
      </p:sp>
      <p:sp>
        <p:nvSpPr>
          <p:cNvPr id="205" name="TextBox 204"/>
          <p:cNvSpPr txBox="1"/>
          <p:nvPr/>
        </p:nvSpPr>
        <p:spPr>
          <a:xfrm>
            <a:off x="5683088" y="2689718"/>
            <a:ext cx="429926" cy="246221"/>
          </a:xfrm>
          <a:prstGeom prst="rect">
            <a:avLst/>
          </a:prstGeom>
          <a:noFill/>
        </p:spPr>
        <p:txBody>
          <a:bodyPr wrap="none" rtlCol="0">
            <a:spAutoFit/>
          </a:bodyPr>
          <a:lstStyle/>
          <a:p>
            <a:r>
              <a:rPr lang="en-US" sz="1000" i="1" dirty="0">
                <a:solidFill>
                  <a:schemeClr val="accent1"/>
                </a:solidFill>
                <a:latin typeface="+mj-lt"/>
              </a:rPr>
              <a:t>cone</a:t>
            </a:r>
          </a:p>
        </p:txBody>
      </p:sp>
      <p:sp>
        <p:nvSpPr>
          <p:cNvPr id="206" name="TextBox 205"/>
          <p:cNvSpPr txBox="1"/>
          <p:nvPr/>
        </p:nvSpPr>
        <p:spPr>
          <a:xfrm>
            <a:off x="5687059" y="2809857"/>
            <a:ext cx="354584" cy="246221"/>
          </a:xfrm>
          <a:prstGeom prst="rect">
            <a:avLst/>
          </a:prstGeom>
          <a:noFill/>
        </p:spPr>
        <p:txBody>
          <a:bodyPr wrap="none" rtlCol="0">
            <a:spAutoFit/>
          </a:bodyPr>
          <a:lstStyle/>
          <a:p>
            <a:r>
              <a:rPr lang="en-US" sz="1000" i="1" dirty="0">
                <a:solidFill>
                  <a:srgbClr val="00B050"/>
                </a:solidFill>
                <a:latin typeface="+mj-lt"/>
              </a:rPr>
              <a:t>red</a:t>
            </a:r>
          </a:p>
        </p:txBody>
      </p:sp>
      <p:sp>
        <p:nvSpPr>
          <p:cNvPr id="207" name="TextBox 206"/>
          <p:cNvSpPr txBox="1"/>
          <p:nvPr/>
        </p:nvSpPr>
        <p:spPr>
          <a:xfrm>
            <a:off x="5683088" y="2935164"/>
            <a:ext cx="518091" cy="246221"/>
          </a:xfrm>
          <a:prstGeom prst="rect">
            <a:avLst/>
          </a:prstGeom>
          <a:noFill/>
        </p:spPr>
        <p:txBody>
          <a:bodyPr wrap="none" rtlCol="0">
            <a:spAutoFit/>
          </a:bodyPr>
          <a:lstStyle/>
          <a:p>
            <a:r>
              <a:rPr lang="en-US" sz="1000" i="1" dirty="0">
                <a:solidFill>
                  <a:srgbClr val="00B050"/>
                </a:solidFill>
                <a:latin typeface="+mj-lt"/>
              </a:rPr>
              <a:t>yellow</a:t>
            </a:r>
          </a:p>
        </p:txBody>
      </p:sp>
      <p:sp>
        <p:nvSpPr>
          <p:cNvPr id="208" name="TextBox 207"/>
          <p:cNvSpPr txBox="1"/>
          <p:nvPr/>
        </p:nvSpPr>
        <p:spPr>
          <a:xfrm>
            <a:off x="5683088" y="3054840"/>
            <a:ext cx="481222" cy="246221"/>
          </a:xfrm>
          <a:prstGeom prst="rect">
            <a:avLst/>
          </a:prstGeom>
          <a:noFill/>
        </p:spPr>
        <p:txBody>
          <a:bodyPr wrap="none" rtlCol="0">
            <a:spAutoFit/>
          </a:bodyPr>
          <a:lstStyle/>
          <a:p>
            <a:r>
              <a:rPr lang="en-US" sz="1000" i="1" dirty="0">
                <a:solidFill>
                  <a:srgbClr val="00B050"/>
                </a:solidFill>
                <a:latin typeface="+mj-lt"/>
              </a:rPr>
              <a:t>green</a:t>
            </a:r>
          </a:p>
        </p:txBody>
      </p:sp>
      <p:sp>
        <p:nvSpPr>
          <p:cNvPr id="209" name="TextBox 208"/>
          <p:cNvSpPr txBox="1"/>
          <p:nvPr/>
        </p:nvSpPr>
        <p:spPr>
          <a:xfrm>
            <a:off x="5679598" y="3191410"/>
            <a:ext cx="250390" cy="246221"/>
          </a:xfrm>
          <a:prstGeom prst="rect">
            <a:avLst/>
          </a:prstGeom>
          <a:noFill/>
        </p:spPr>
        <p:txBody>
          <a:bodyPr wrap="none" rtlCol="0">
            <a:spAutoFit/>
          </a:bodyPr>
          <a:lstStyle/>
          <a:p>
            <a:r>
              <a:rPr lang="en-US" sz="1000" i="1" dirty="0">
                <a:solidFill>
                  <a:schemeClr val="accent2"/>
                </a:solidFill>
                <a:latin typeface="+mj-lt"/>
              </a:rPr>
              <a:t>5</a:t>
            </a:r>
          </a:p>
        </p:txBody>
      </p:sp>
      <p:sp>
        <p:nvSpPr>
          <p:cNvPr id="210" name="TextBox 209"/>
          <p:cNvSpPr txBox="1"/>
          <p:nvPr/>
        </p:nvSpPr>
        <p:spPr>
          <a:xfrm>
            <a:off x="5675627" y="3316718"/>
            <a:ext cx="250390" cy="246221"/>
          </a:xfrm>
          <a:prstGeom prst="rect">
            <a:avLst/>
          </a:prstGeom>
          <a:noFill/>
        </p:spPr>
        <p:txBody>
          <a:bodyPr wrap="none" rtlCol="0">
            <a:spAutoFit/>
          </a:bodyPr>
          <a:lstStyle/>
          <a:p>
            <a:r>
              <a:rPr lang="en-US" sz="1000" i="1" dirty="0">
                <a:solidFill>
                  <a:schemeClr val="accent2"/>
                </a:solidFill>
                <a:latin typeface="+mj-lt"/>
              </a:rPr>
              <a:t>2</a:t>
            </a:r>
          </a:p>
        </p:txBody>
      </p:sp>
      <p:sp>
        <p:nvSpPr>
          <p:cNvPr id="211" name="TextBox 210"/>
          <p:cNvSpPr txBox="1"/>
          <p:nvPr/>
        </p:nvSpPr>
        <p:spPr>
          <a:xfrm>
            <a:off x="5675627" y="3436394"/>
            <a:ext cx="250390" cy="246221"/>
          </a:xfrm>
          <a:prstGeom prst="rect">
            <a:avLst/>
          </a:prstGeom>
          <a:noFill/>
        </p:spPr>
        <p:txBody>
          <a:bodyPr wrap="none" rtlCol="0">
            <a:spAutoFit/>
          </a:bodyPr>
          <a:lstStyle/>
          <a:p>
            <a:r>
              <a:rPr lang="en-US" sz="1000" i="1" dirty="0">
                <a:solidFill>
                  <a:schemeClr val="accent2"/>
                </a:solidFill>
                <a:latin typeface="+mj-lt"/>
              </a:rPr>
              <a:t>3</a:t>
            </a:r>
          </a:p>
        </p:txBody>
      </p:sp>
      <p:sp>
        <p:nvSpPr>
          <p:cNvPr id="212" name="TextBox 211"/>
          <p:cNvSpPr txBox="1"/>
          <p:nvPr/>
        </p:nvSpPr>
        <p:spPr>
          <a:xfrm>
            <a:off x="4905722" y="4106973"/>
            <a:ext cx="503664" cy="246221"/>
          </a:xfrm>
          <a:prstGeom prst="rect">
            <a:avLst/>
          </a:prstGeom>
          <a:noFill/>
        </p:spPr>
        <p:txBody>
          <a:bodyPr wrap="none" rtlCol="0">
            <a:spAutoFit/>
          </a:bodyPr>
          <a:lstStyle/>
          <a:p>
            <a:r>
              <a:rPr lang="en-US" sz="1000" i="1" dirty="0">
                <a:solidFill>
                  <a:schemeClr val="accent1"/>
                </a:solidFill>
                <a:latin typeface="+mj-lt"/>
              </a:rPr>
              <a:t>object</a:t>
            </a:r>
          </a:p>
        </p:txBody>
      </p:sp>
      <p:sp>
        <p:nvSpPr>
          <p:cNvPr id="213" name="TextBox 212"/>
          <p:cNvSpPr txBox="1"/>
          <p:nvPr/>
        </p:nvSpPr>
        <p:spPr>
          <a:xfrm>
            <a:off x="4901018" y="4272145"/>
            <a:ext cx="441146" cy="246221"/>
          </a:xfrm>
          <a:prstGeom prst="rect">
            <a:avLst/>
          </a:prstGeom>
          <a:noFill/>
        </p:spPr>
        <p:txBody>
          <a:bodyPr wrap="none" rtlCol="0">
            <a:spAutoFit/>
          </a:bodyPr>
          <a:lstStyle/>
          <a:p>
            <a:r>
              <a:rPr lang="en-US" sz="1000" i="1" dirty="0">
                <a:solidFill>
                  <a:srgbClr val="00B050"/>
                </a:solidFill>
                <a:latin typeface="+mj-lt"/>
              </a:rPr>
              <a:t>color</a:t>
            </a:r>
          </a:p>
        </p:txBody>
      </p:sp>
      <p:sp>
        <p:nvSpPr>
          <p:cNvPr id="214" name="TextBox 213"/>
          <p:cNvSpPr txBox="1"/>
          <p:nvPr/>
        </p:nvSpPr>
        <p:spPr>
          <a:xfrm>
            <a:off x="4901021" y="4430022"/>
            <a:ext cx="587020" cy="246221"/>
          </a:xfrm>
          <a:prstGeom prst="rect">
            <a:avLst/>
          </a:prstGeom>
          <a:noFill/>
        </p:spPr>
        <p:txBody>
          <a:bodyPr wrap="none" rtlCol="0">
            <a:spAutoFit/>
          </a:bodyPr>
          <a:lstStyle/>
          <a:p>
            <a:r>
              <a:rPr lang="en-US" sz="1000" i="1" dirty="0">
                <a:solidFill>
                  <a:schemeClr val="accent2"/>
                </a:solidFill>
                <a:latin typeface="+mj-lt"/>
              </a:rPr>
              <a:t>number</a:t>
            </a:r>
          </a:p>
        </p:txBody>
      </p:sp>
      <p:sp>
        <p:nvSpPr>
          <p:cNvPr id="215" name="TextBox 214"/>
          <p:cNvSpPr txBox="1"/>
          <p:nvPr/>
        </p:nvSpPr>
        <p:spPr>
          <a:xfrm rot="19952517">
            <a:off x="1863021" y="4364193"/>
            <a:ext cx="1077539" cy="323165"/>
          </a:xfrm>
          <a:prstGeom prst="rect">
            <a:avLst/>
          </a:prstGeom>
          <a:noFill/>
        </p:spPr>
        <p:txBody>
          <a:bodyPr wrap="none" rtlCol="0">
            <a:spAutoFit/>
          </a:bodyPr>
          <a:lstStyle/>
          <a:p>
            <a:r>
              <a:rPr lang="en-US" sz="1500" i="1">
                <a:latin typeface="+mj-lt"/>
                <a:ea typeface="Helvetica Neue Light" charset="0"/>
                <a:cs typeface="Helvetica Neue Light" charset="0"/>
              </a:rPr>
              <a:t>Non yes/no</a:t>
            </a:r>
            <a:endParaRPr lang="en-US" sz="1500" i="1" dirty="0">
              <a:latin typeface="+mj-lt"/>
              <a:ea typeface="Helvetica Neue Light" charset="0"/>
              <a:cs typeface="Helvetica Neue Light" charset="0"/>
            </a:endParaRPr>
          </a:p>
        </p:txBody>
      </p:sp>
      <p:sp>
        <p:nvSpPr>
          <p:cNvPr id="152" name="Title 1"/>
          <p:cNvSpPr txBox="1">
            <a:spLocks/>
          </p:cNvSpPr>
          <p:nvPr/>
        </p:nvSpPr>
        <p:spPr>
          <a:xfrm>
            <a:off x="646070" y="354195"/>
            <a:ext cx="7886700" cy="725203"/>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t>Grounded-VQA (GVQA)</a:t>
            </a:r>
          </a:p>
        </p:txBody>
      </p:sp>
      <p:sp>
        <p:nvSpPr>
          <p:cNvPr id="158" name="TextBox 157"/>
          <p:cNvSpPr txBox="1"/>
          <p:nvPr/>
        </p:nvSpPr>
        <p:spPr>
          <a:xfrm>
            <a:off x="0" y="6591498"/>
            <a:ext cx="8402638" cy="276999"/>
          </a:xfrm>
          <a:prstGeom prst="rect">
            <a:avLst/>
          </a:prstGeom>
          <a:solidFill>
            <a:schemeClr val="bg1"/>
          </a:solidFill>
        </p:spPr>
        <p:txBody>
          <a:bodyPr wrap="square" rtlCol="0">
            <a:spAutoFit/>
          </a:bodyPr>
          <a:lstStyle/>
          <a:p>
            <a:r>
              <a:rPr lang="en-US" sz="1200" dirty="0"/>
              <a:t>Slide credit: </a:t>
            </a:r>
            <a:r>
              <a:rPr lang="en-US" sz="1200" dirty="0" err="1"/>
              <a:t>Aishwarya</a:t>
            </a:r>
            <a:r>
              <a:rPr lang="en-US" sz="1200" dirty="0"/>
              <a:t> Agrawal</a:t>
            </a:r>
          </a:p>
        </p:txBody>
      </p:sp>
    </p:spTree>
    <p:extLst>
      <p:ext uri="{BB962C8B-B14F-4D97-AF65-F5344CB8AC3E}">
        <p14:creationId xmlns:p14="http://schemas.microsoft.com/office/powerpoint/2010/main" val="3270336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E6AE-D37C-5144-92A4-B9FD2E7654BD}"/>
              </a:ext>
            </a:extLst>
          </p:cNvPr>
          <p:cNvSpPr>
            <a:spLocks noGrp="1"/>
          </p:cNvSpPr>
          <p:nvPr>
            <p:ph type="title"/>
          </p:nvPr>
        </p:nvSpPr>
        <p:spPr/>
        <p:txBody>
          <a:bodyPr/>
          <a:lstStyle/>
          <a:p>
            <a:r>
              <a:rPr lang="en-US" dirty="0"/>
              <a:t>Neural Baby Talk</a:t>
            </a:r>
          </a:p>
        </p:txBody>
      </p:sp>
      <p:sp>
        <p:nvSpPr>
          <p:cNvPr id="4" name="Slide Number Placeholder 3">
            <a:extLst>
              <a:ext uri="{FF2B5EF4-FFF2-40B4-BE49-F238E27FC236}">
                <a16:creationId xmlns:a16="http://schemas.microsoft.com/office/drawing/2014/main" id="{DE2A18A3-7AA1-794D-8D67-B3E9716A48D2}"/>
              </a:ext>
            </a:extLst>
          </p:cNvPr>
          <p:cNvSpPr>
            <a:spLocks noGrp="1"/>
          </p:cNvSpPr>
          <p:nvPr>
            <p:ph type="sldNum" sz="quarter" idx="12"/>
          </p:nvPr>
        </p:nvSpPr>
        <p:spPr/>
        <p:txBody>
          <a:bodyPr/>
          <a:lstStyle/>
          <a:p>
            <a:fld id="{9A0204A8-AFB4-894B-B7A1-210E55B1E886}" type="slidenum">
              <a:rPr lang="en-US" smtClean="0"/>
              <a:t>97</a:t>
            </a:fld>
            <a:endParaRPr lang="en-US" dirty="0"/>
          </a:p>
        </p:txBody>
      </p:sp>
      <p:pic>
        <p:nvPicPr>
          <p:cNvPr id="5" name="Picture 4">
            <a:extLst>
              <a:ext uri="{FF2B5EF4-FFF2-40B4-BE49-F238E27FC236}">
                <a16:creationId xmlns:a16="http://schemas.microsoft.com/office/drawing/2014/main" id="{93B57447-F8B9-E84F-AADF-820B3B8FB10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119032"/>
            <a:ext cx="9123369" cy="1764199"/>
          </a:xfrm>
          <a:prstGeom prst="rect">
            <a:avLst/>
          </a:prstGeom>
        </p:spPr>
      </p:pic>
    </p:spTree>
    <p:extLst>
      <p:ext uri="{BB962C8B-B14F-4D97-AF65-F5344CB8AC3E}">
        <p14:creationId xmlns:p14="http://schemas.microsoft.com/office/powerpoint/2010/main" val="41340547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1833-E0F4-3649-9C4A-D59112B24630}"/>
              </a:ext>
            </a:extLst>
          </p:cNvPr>
          <p:cNvSpPr>
            <a:spLocks noGrp="1"/>
          </p:cNvSpPr>
          <p:nvPr>
            <p:ph type="title"/>
          </p:nvPr>
        </p:nvSpPr>
        <p:spPr>
          <a:xfrm>
            <a:off x="0" y="2792208"/>
            <a:ext cx="9144000" cy="1143000"/>
          </a:xfrm>
        </p:spPr>
        <p:txBody>
          <a:bodyPr>
            <a:normAutofit/>
          </a:bodyPr>
          <a:lstStyle/>
          <a:p>
            <a:r>
              <a:rPr lang="en-US" dirty="0"/>
              <a:t>Another oddity…</a:t>
            </a:r>
          </a:p>
        </p:txBody>
      </p:sp>
      <p:sp>
        <p:nvSpPr>
          <p:cNvPr id="4" name="Slide Number Placeholder 3">
            <a:extLst>
              <a:ext uri="{FF2B5EF4-FFF2-40B4-BE49-F238E27FC236}">
                <a16:creationId xmlns:a16="http://schemas.microsoft.com/office/drawing/2014/main" id="{3EC42897-0A68-454A-9C66-3575D4978E17}"/>
              </a:ext>
            </a:extLst>
          </p:cNvPr>
          <p:cNvSpPr>
            <a:spLocks noGrp="1"/>
          </p:cNvSpPr>
          <p:nvPr>
            <p:ph type="sldNum" sz="quarter" idx="12"/>
          </p:nvPr>
        </p:nvSpPr>
        <p:spPr/>
        <p:txBody>
          <a:bodyPr/>
          <a:lstStyle/>
          <a:p>
            <a:fld id="{9A0204A8-AFB4-894B-B7A1-210E55B1E886}" type="slidenum">
              <a:rPr lang="en-US" smtClean="0"/>
              <a:t>98</a:t>
            </a:fld>
            <a:endParaRPr lang="en-US" dirty="0"/>
          </a:p>
        </p:txBody>
      </p:sp>
    </p:spTree>
    <p:extLst>
      <p:ext uri="{BB962C8B-B14F-4D97-AF65-F5344CB8AC3E}">
        <p14:creationId xmlns:p14="http://schemas.microsoft.com/office/powerpoint/2010/main" val="9422619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VQA models will answer any question!</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99</a:t>
            </a:fld>
            <a:endParaRPr lang="en-US" dirty="0"/>
          </a:p>
        </p:txBody>
      </p:sp>
      <p:pic>
        <p:nvPicPr>
          <p:cNvPr id="3" name="Picture 2"/>
          <p:cNvPicPr>
            <a:picLocks noChangeAspect="1"/>
          </p:cNvPicPr>
          <p:nvPr/>
        </p:nvPicPr>
        <p:blipFill>
          <a:blip r:embed="rId2"/>
          <a:stretch>
            <a:fillRect/>
          </a:stretch>
        </p:blipFill>
        <p:spPr>
          <a:xfrm>
            <a:off x="0" y="1676400"/>
            <a:ext cx="9144000" cy="3491649"/>
          </a:xfrm>
          <a:prstGeom prst="rect">
            <a:avLst/>
          </a:prstGeom>
        </p:spPr>
      </p:pic>
    </p:spTree>
    <p:extLst>
      <p:ext uri="{BB962C8B-B14F-4D97-AF65-F5344CB8AC3E}">
        <p14:creationId xmlns:p14="http://schemas.microsoft.com/office/powerpoint/2010/main" val="130425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17906</TotalTime>
  <Words>3660</Words>
  <Application>Microsoft Macintosh PowerPoint</Application>
  <PresentationFormat>On-screen Show (4:3)</PresentationFormat>
  <Paragraphs>976</Paragraphs>
  <Slides>132</Slides>
  <Notes>64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132</vt:i4>
      </vt:variant>
    </vt:vector>
  </HeadingPairs>
  <TitlesOfParts>
    <vt:vector size="142" baseType="lpstr">
      <vt:lpstr>ＭＳ Ｐゴシック</vt:lpstr>
      <vt:lpstr>Arial</vt:lpstr>
      <vt:lpstr>Calibri</vt:lpstr>
      <vt:lpstr>Garamond</vt:lpstr>
      <vt:lpstr>Helvetica Neue</vt:lpstr>
      <vt:lpstr>Helvetica Neue Light</vt:lpstr>
      <vt:lpstr>Mangal</vt:lpstr>
      <vt:lpstr>Times New Roman</vt:lpstr>
      <vt:lpstr>Wingdings</vt:lpstr>
      <vt:lpstr>Office Theme</vt:lpstr>
      <vt:lpstr>Generalization “Opportunities” in Visual Question Answering (VQA)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Visual Question Answering (VQA)</vt:lpstr>
      <vt:lpstr>Visual Question Answering (VQA)</vt:lpstr>
      <vt:lpstr>Visual Question Answering (VQA)</vt:lpstr>
      <vt:lpstr>Visual Question Answering (VQA)</vt:lpstr>
      <vt:lpstr>VQA dataset</vt:lpstr>
      <vt:lpstr>Visual Question Answering (VQA)</vt:lpstr>
      <vt:lpstr>Papers using VQA</vt:lpstr>
      <vt:lpstr>VQA Challenge @ CVPR16, 17, 18</vt:lpstr>
      <vt:lpstr>Success Cases</vt:lpstr>
      <vt:lpstr>Failure Cases</vt:lpstr>
      <vt:lpstr>How do these models behave?</vt:lpstr>
      <vt:lpstr>PowerPoint Presentation</vt:lpstr>
      <vt:lpstr>PowerPoint Presentation</vt:lpstr>
      <vt:lpstr>PowerPoint Presentation</vt:lpstr>
      <vt:lpstr>Generalization to Novel Instances</vt:lpstr>
      <vt:lpstr>Generalization to Novel Instances</vt:lpstr>
      <vt:lpstr>Generalization to Novel Instances</vt:lpstr>
      <vt:lpstr>PowerPoint Presentation</vt:lpstr>
      <vt:lpstr>PowerPoint Presentation</vt:lpstr>
      <vt:lpstr>PowerPoint Presentation</vt:lpstr>
      <vt:lpstr>PowerPoint Presentation</vt:lpstr>
      <vt:lpstr>PowerPoint Presentation</vt:lpstr>
      <vt:lpstr>Generalization to Novel Answers</vt:lpstr>
      <vt:lpstr>Generalization to Novel Answers</vt:lpstr>
      <vt:lpstr>PowerPoint Presentation</vt:lpstr>
      <vt:lpstr>PowerPoint Presentation</vt:lpstr>
      <vt:lpstr>PowerPoint Presentation</vt:lpstr>
      <vt:lpstr>PowerPoint Presentation</vt:lpstr>
      <vt:lpstr>PowerPoint Presentation</vt:lpstr>
      <vt:lpstr>PowerPoint Presentation</vt:lpstr>
      <vt:lpstr>Listening to the Entire Question</vt:lpstr>
      <vt:lpstr>Listening to the Entire Question</vt:lpstr>
      <vt:lpstr>Listening to the Entire Question</vt:lpstr>
      <vt:lpstr>Listening to the Entire Question</vt:lpstr>
      <vt:lpstr>PowerPoint Presentation</vt:lpstr>
      <vt:lpstr>PowerPoint Presentation</vt:lpstr>
      <vt:lpstr>PowerPoint Presentation</vt:lpstr>
      <vt:lpstr>PowerPoint Presentation</vt:lpstr>
      <vt:lpstr>PowerPoint Presentation</vt:lpstr>
      <vt:lpstr>Looking at the Image</vt:lpstr>
      <vt:lpstr>Looking at the Image</vt:lpstr>
      <vt:lpstr>Looking at the Image</vt:lpstr>
      <vt:lpstr>Looking at the Image</vt:lpstr>
      <vt:lpstr>Looking at the Image</vt:lpstr>
      <vt:lpstr>Looking at the Image</vt:lpstr>
      <vt:lpstr>But these quirks are predictable.</vt:lpstr>
      <vt:lpstr>PowerPoint Presentation</vt:lpstr>
      <vt:lpstr>PowerPoint Presentation</vt:lpstr>
      <vt:lpstr>PowerPoint Presentation</vt:lpstr>
      <vt:lpstr>PowerPoint Presentation</vt:lpstr>
      <vt:lpstr>So how predictable are these models?</vt:lpstr>
      <vt:lpstr>Human Studies</vt:lpstr>
      <vt:lpstr>PowerPoint Presentation</vt:lpstr>
      <vt:lpstr>Human Studies</vt:lpstr>
      <vt:lpstr>PowerPoint Presentation</vt:lpstr>
      <vt:lpstr>Results: Failure Prediction</vt:lpstr>
      <vt:lpstr>Results: Knowledge Prediction</vt:lpstr>
      <vt:lpstr>One significant reason for these quirks…</vt:lpstr>
      <vt:lpstr>The Power of Language Priors </vt:lpstr>
      <vt:lpstr>The Power of Language Priors </vt:lpstr>
      <vt:lpstr>The Power of Language Priors </vt:lpstr>
      <vt:lpstr>The Power of Language Priors </vt:lpstr>
      <vt:lpstr>Balancing the VQA dataset</vt:lpstr>
      <vt:lpstr>Balancing the VQA dataset</vt:lpstr>
      <vt:lpstr>Balancing the VQA dataset</vt:lpstr>
      <vt:lpstr>Balancing the VQA dataset</vt:lpstr>
      <vt:lpstr>Balancing the VQA dataset</vt:lpstr>
      <vt:lpstr>Balancing the VQA dataset</vt:lpstr>
      <vt:lpstr>Balancing the VQA dataset</vt:lpstr>
      <vt:lpstr>Balancing the VQA dataset</vt:lpstr>
      <vt:lpstr>VQA v2.0</vt:lpstr>
      <vt:lpstr>Benchmarking SOTA VQA models</vt:lpstr>
      <vt:lpstr>Trends</vt:lpstr>
      <vt:lpstr>VQA v2.0</vt:lpstr>
      <vt:lpstr>Removing Language Priors</vt:lpstr>
      <vt:lpstr>Removing Language Priors</vt:lpstr>
      <vt:lpstr>Classifying a pair of complementary scenes</vt:lpstr>
      <vt:lpstr>(Another) problem with existing setup</vt:lpstr>
      <vt:lpstr>(Another) problem with existing setup</vt:lpstr>
      <vt:lpstr>(Another) problem with existing setup</vt:lpstr>
      <vt:lpstr>(Another) problem with existing setup</vt:lpstr>
      <vt:lpstr>(Another) problem with existing setup</vt:lpstr>
      <vt:lpstr>Meet VQA-CP!</vt:lpstr>
      <vt:lpstr>PowerPoint Presentation</vt:lpstr>
      <vt:lpstr>Performance of VQA models on VQA-CP</vt:lpstr>
      <vt:lpstr>PowerPoint Presentation</vt:lpstr>
      <vt:lpstr>Neural Baby Talk</vt:lpstr>
      <vt:lpstr>Another oddity…</vt:lpstr>
      <vt:lpstr>VQA models will answer any question!</vt:lpstr>
      <vt:lpstr>VQA models will answer any question!</vt:lpstr>
      <vt:lpstr>Question Relevance</vt:lpstr>
      <vt:lpstr>Question Relevance</vt:lpstr>
      <vt:lpstr>Question Relevance</vt:lpstr>
      <vt:lpstr>Question Relevance</vt:lpstr>
      <vt:lpstr>Question Relevance</vt:lpstr>
      <vt:lpstr>Human Studies</vt:lpstr>
      <vt:lpstr>Other things VQA models don’t do well…</vt:lpstr>
      <vt:lpstr>VQA Models Lack Consistency</vt:lpstr>
      <vt:lpstr>Lacks Logical Consistency</vt:lpstr>
      <vt:lpstr>Lacks Logical Consistency</vt:lpstr>
      <vt:lpstr>Lacks Logical Consistency</vt:lpstr>
      <vt:lpstr>Lacks Logical Consistency</vt:lpstr>
      <vt:lpstr>Lacks Logical Consistency</vt:lpstr>
      <vt:lpstr>Lacks Linguistic Consistency</vt:lpstr>
      <vt:lpstr>Lacks Linguistic Consistency</vt:lpstr>
      <vt:lpstr>Lacks Knowledge Consistency</vt:lpstr>
      <vt:lpstr>Lacks Knowledge Consistency</vt:lpstr>
      <vt:lpstr>Lacks Commonsense Consistency</vt:lpstr>
      <vt:lpstr>Lacks Commonsense Consistency</vt:lpstr>
      <vt:lpstr>Lacks Commonsense Consistency</vt:lpstr>
      <vt:lpstr>Lacks Commonsense Consistency</vt:lpstr>
      <vt:lpstr>Lacks Commonsense Consistency</vt:lpstr>
      <vt:lpstr>Lacks Commonsense Consistency</vt:lpstr>
      <vt:lpstr>Lacks Commonsense Consistency</vt:lpstr>
      <vt:lpstr>What models can’t do</vt:lpstr>
      <vt:lpstr>It can’t count…</vt:lpstr>
      <vt:lpstr>It can’t reason…</vt:lpstr>
      <vt:lpstr>It doesn’t leverage compositionality…</vt:lpstr>
      <vt:lpstr>It doesn’t have commonsense / knowledge…</vt:lpstr>
      <vt:lpstr>Demo</vt:lpstr>
      <vt:lpstr>Summary: VQA</vt:lpstr>
      <vt:lpstr>PowerPoint Presentation</vt:lpstr>
    </vt:vector>
  </TitlesOfParts>
  <Company>Virginia Tech</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Words, Pictures,  and Common Sense </dc:title>
  <dc:creator>Devi Parikh</dc:creator>
  <cp:lastModifiedBy>Microsoft Office User</cp:lastModifiedBy>
  <cp:revision>464</cp:revision>
  <dcterms:created xsi:type="dcterms:W3CDTF">2015-11-29T16:52:02Z</dcterms:created>
  <dcterms:modified xsi:type="dcterms:W3CDTF">2018-06-07T12:29:06Z</dcterms:modified>
</cp:coreProperties>
</file>